
<file path=[Content_Types].xml><?xml version="1.0" encoding="utf-8"?>
<Types xmlns="http://schemas.openxmlformats.org/package/2006/content-types">
  <Default Extension="png" ContentType="image/png"/>
  <Default Extension="bin" ContentType="application/vnd.openxmlformats-officedocument.oleObject"/>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0"/>
  </p:notesMasterIdLst>
  <p:sldIdLst>
    <p:sldId id="1306" r:id="rId2"/>
    <p:sldId id="1625" r:id="rId3"/>
    <p:sldId id="1822" r:id="rId4"/>
    <p:sldId id="1754" r:id="rId5"/>
    <p:sldId id="1539" r:id="rId6"/>
    <p:sldId id="1536" r:id="rId7"/>
    <p:sldId id="1753" r:id="rId8"/>
    <p:sldId id="1540" r:id="rId9"/>
    <p:sldId id="1520" r:id="rId10"/>
    <p:sldId id="1905" r:id="rId11"/>
    <p:sldId id="1906" r:id="rId12"/>
    <p:sldId id="1907" r:id="rId13"/>
    <p:sldId id="1908" r:id="rId14"/>
    <p:sldId id="1523" r:id="rId15"/>
    <p:sldId id="1758" r:id="rId16"/>
    <p:sldId id="1759" r:id="rId17"/>
    <p:sldId id="1525" r:id="rId18"/>
    <p:sldId id="1526" r:id="rId19"/>
    <p:sldId id="1527" r:id="rId20"/>
    <p:sldId id="1528" r:id="rId21"/>
    <p:sldId id="1698" r:id="rId22"/>
    <p:sldId id="1534" r:id="rId23"/>
    <p:sldId id="1530" r:id="rId24"/>
    <p:sldId id="1529" r:id="rId25"/>
    <p:sldId id="1531" r:id="rId26"/>
    <p:sldId id="1793" r:id="rId27"/>
    <p:sldId id="1837" r:id="rId28"/>
    <p:sldId id="1543" r:id="rId29"/>
    <p:sldId id="1541" r:id="rId30"/>
    <p:sldId id="1835" r:id="rId31"/>
    <p:sldId id="1828" r:id="rId32"/>
    <p:sldId id="1829" r:id="rId33"/>
    <p:sldId id="1830" r:id="rId34"/>
    <p:sldId id="1831" r:id="rId35"/>
    <p:sldId id="1797" r:id="rId36"/>
    <p:sldId id="1816" r:id="rId37"/>
    <p:sldId id="1608" r:id="rId38"/>
    <p:sldId id="1766" r:id="rId39"/>
    <p:sldId id="1772" r:id="rId40"/>
    <p:sldId id="1773" r:id="rId41"/>
    <p:sldId id="1839" r:id="rId42"/>
    <p:sldId id="1774" r:id="rId43"/>
    <p:sldId id="1775" r:id="rId44"/>
    <p:sldId id="1610" r:id="rId45"/>
    <p:sldId id="1777" r:id="rId46"/>
    <p:sldId id="1778" r:id="rId47"/>
    <p:sldId id="1779" r:id="rId48"/>
    <p:sldId id="1780" r:id="rId49"/>
    <p:sldId id="1781" r:id="rId50"/>
    <p:sldId id="1782" r:id="rId51"/>
    <p:sldId id="1783" r:id="rId52"/>
    <p:sldId id="1784" r:id="rId53"/>
    <p:sldId id="1785" r:id="rId54"/>
    <p:sldId id="1786" r:id="rId55"/>
    <p:sldId id="1787" r:id="rId56"/>
    <p:sldId id="1788" r:id="rId57"/>
    <p:sldId id="1615" r:id="rId58"/>
    <p:sldId id="1617" r:id="rId59"/>
    <p:sldId id="1618" r:id="rId60"/>
    <p:sldId id="1619" r:id="rId61"/>
    <p:sldId id="1620" r:id="rId62"/>
    <p:sldId id="1832" r:id="rId63"/>
    <p:sldId id="1621" r:id="rId64"/>
    <p:sldId id="1622" r:id="rId65"/>
    <p:sldId id="1623" r:id="rId66"/>
    <p:sldId id="1818" r:id="rId67"/>
    <p:sldId id="1375" r:id="rId68"/>
    <p:sldId id="793" r:id="rId69"/>
  </p:sldIdLst>
  <p:sldSz cx="9144000" cy="6858000" type="screen4x3"/>
  <p:notesSz cx="6815138" cy="9942513"/>
  <p:defaultTextStyle>
    <a:defPPr>
      <a:defRPr lang="zh-CN"/>
    </a:defPPr>
    <a:lvl1pPr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1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3300"/>
    <a:srgbClr val="008080"/>
    <a:srgbClr val="1B7F3A"/>
    <a:srgbClr val="2E5C26"/>
    <a:srgbClr val="1E5C1E"/>
    <a:srgbClr val="E5FFE5"/>
    <a:srgbClr val="E1FFFF"/>
    <a:srgbClr val="E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6307" autoAdjust="0"/>
  </p:normalViewPr>
  <p:slideViewPr>
    <p:cSldViewPr snapToGrid="0">
      <p:cViewPr varScale="1">
        <p:scale>
          <a:sx n="109" d="100"/>
          <a:sy n="109" d="100"/>
        </p:scale>
        <p:origin x="1656" y="102"/>
      </p:cViewPr>
      <p:guideLst>
        <p:guide orient="horz" pos="211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4" Type="http://schemas.openxmlformats.org/officeDocument/2006/relationships/image" Target="../media/image8.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2.png"/></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1.png"/></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62.png"/></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66.png"/></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68.png"/></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69.png"/></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70.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7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52750" cy="496888"/>
          </a:xfrm>
          <a:prstGeom prst="rect">
            <a:avLst/>
          </a:prstGeom>
          <a:noFill/>
          <a:ln>
            <a:noFill/>
          </a:ln>
          <a:effectLst/>
        </p:spPr>
        <p:txBody>
          <a:bodyPr vert="horz" wrap="square" lIns="95750" tIns="47875" rIns="95750" bIns="47875" numCol="1" anchor="t" anchorCtr="0" compatLnSpc="1"/>
          <a:lstStyle>
            <a:lvl1pPr defTabSz="956945" eaLnBrk="1" hangingPunct="1">
              <a:buFont typeface="Arial" panose="020B0604020202020204" pitchFamily="34" charset="0"/>
              <a:buNone/>
              <a:defRPr sz="1300" b="0">
                <a:latin typeface="Arial" panose="020B0604020202020204" pitchFamily="34" charset="0"/>
              </a:defRPr>
            </a:lvl1pPr>
          </a:lstStyle>
          <a:p>
            <a:pPr>
              <a:defRPr/>
            </a:pPr>
            <a:endParaRPr lang="zh-CN" altLang="zh-CN"/>
          </a:p>
        </p:txBody>
      </p:sp>
      <p:sp>
        <p:nvSpPr>
          <p:cNvPr id="7171" name="Rectangle 3"/>
          <p:cNvSpPr>
            <a:spLocks noGrp="1" noChangeArrowheads="1"/>
          </p:cNvSpPr>
          <p:nvPr>
            <p:ph type="dt" idx="1"/>
          </p:nvPr>
        </p:nvSpPr>
        <p:spPr bwMode="auto">
          <a:xfrm>
            <a:off x="3859213" y="0"/>
            <a:ext cx="2954337" cy="496888"/>
          </a:xfrm>
          <a:prstGeom prst="rect">
            <a:avLst/>
          </a:prstGeom>
          <a:noFill/>
          <a:ln>
            <a:noFill/>
          </a:ln>
          <a:effectLst/>
        </p:spPr>
        <p:txBody>
          <a:bodyPr vert="horz" wrap="square" lIns="95750" tIns="47875" rIns="95750" bIns="47875" numCol="1" anchor="t" anchorCtr="0" compatLnSpc="1"/>
          <a:lstStyle>
            <a:lvl1pPr algn="r" defTabSz="956945" eaLnBrk="1" hangingPunct="1">
              <a:buFont typeface="Arial" panose="020B0604020202020204" pitchFamily="34" charset="0"/>
              <a:buNone/>
              <a:defRPr sz="1300" b="0">
                <a:latin typeface="Arial" panose="020B0604020202020204" pitchFamily="34" charset="0"/>
              </a:defRPr>
            </a:lvl1pPr>
          </a:lstStyle>
          <a:p>
            <a:pPr>
              <a:defRPr/>
            </a:pPr>
            <a:endParaRPr lang="zh-CN" altLang="zh-CN"/>
          </a:p>
        </p:txBody>
      </p:sp>
      <p:sp>
        <p:nvSpPr>
          <p:cNvPr id="13316" name="Rectangle 4"/>
          <p:cNvSpPr>
            <a:spLocks noGrp="1" noRot="1" noChangeAspect="1" noChangeArrowheads="1"/>
          </p:cNvSpPr>
          <p:nvPr>
            <p:ph type="sldImg" idx="4294967295"/>
          </p:nvPr>
        </p:nvSpPr>
        <p:spPr bwMode="auto">
          <a:xfrm>
            <a:off x="922338" y="746125"/>
            <a:ext cx="4970462"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7173" name="Rectangle 5"/>
          <p:cNvSpPr>
            <a:spLocks noGrp="1" noRot="1" noChangeArrowheads="1"/>
          </p:cNvSpPr>
          <p:nvPr>
            <p:ph type="body" sz="quarter" idx="3"/>
          </p:nvPr>
        </p:nvSpPr>
        <p:spPr bwMode="auto">
          <a:xfrm>
            <a:off x="681038" y="4722813"/>
            <a:ext cx="5453062" cy="4473575"/>
          </a:xfrm>
          <a:prstGeom prst="rect">
            <a:avLst/>
          </a:prstGeom>
          <a:noFill/>
          <a:ln>
            <a:noFill/>
          </a:ln>
          <a:effectLst/>
        </p:spPr>
        <p:txBody>
          <a:bodyPr vert="horz" wrap="square" lIns="95750" tIns="47875" rIns="95750" bIns="47875" numCol="1" anchor="ctr" anchorCtr="0" compatLnSpc="1"/>
          <a:lstStyle/>
          <a:p>
            <a:pPr lvl="0"/>
            <a:r>
              <a:rPr lang="zh-CN" noProof="0"/>
              <a:t>单击此处编辑母版文本样式</a:t>
            </a:r>
          </a:p>
          <a:p>
            <a:pPr lvl="0"/>
            <a:r>
              <a:rPr lang="zh-CN" noProof="0"/>
              <a:t>第二级</a:t>
            </a:r>
          </a:p>
          <a:p>
            <a:pPr lvl="0"/>
            <a:r>
              <a:rPr lang="zh-CN" noProof="0"/>
              <a:t>第三级</a:t>
            </a:r>
          </a:p>
          <a:p>
            <a:pPr lvl="0"/>
            <a:r>
              <a:rPr lang="zh-CN" noProof="0"/>
              <a:t>第四级</a:t>
            </a:r>
          </a:p>
          <a:p>
            <a:pPr lvl="0"/>
            <a:r>
              <a:rPr lang="zh-CN" noProof="0"/>
              <a:t>第五级</a:t>
            </a:r>
          </a:p>
        </p:txBody>
      </p:sp>
      <p:sp>
        <p:nvSpPr>
          <p:cNvPr id="7174" name="Rectangle 6"/>
          <p:cNvSpPr>
            <a:spLocks noGrp="1" noChangeArrowheads="1"/>
          </p:cNvSpPr>
          <p:nvPr>
            <p:ph type="ftr" sz="quarter" idx="4"/>
          </p:nvPr>
        </p:nvSpPr>
        <p:spPr bwMode="auto">
          <a:xfrm>
            <a:off x="0" y="9444038"/>
            <a:ext cx="2952750" cy="496887"/>
          </a:xfrm>
          <a:prstGeom prst="rect">
            <a:avLst/>
          </a:prstGeom>
          <a:noFill/>
          <a:ln>
            <a:noFill/>
          </a:ln>
          <a:effectLst/>
        </p:spPr>
        <p:txBody>
          <a:bodyPr vert="horz" wrap="square" lIns="95750" tIns="47875" rIns="95750" bIns="47875" numCol="1" anchor="b" anchorCtr="0" compatLnSpc="1"/>
          <a:lstStyle>
            <a:lvl1pPr defTabSz="956945" eaLnBrk="1" hangingPunct="1">
              <a:buFont typeface="Arial" panose="020B0604020202020204" pitchFamily="34" charset="0"/>
              <a:buNone/>
              <a:defRPr sz="1300" b="0">
                <a:latin typeface="Arial" panose="020B0604020202020204" pitchFamily="34" charset="0"/>
              </a:defRPr>
            </a:lvl1pPr>
          </a:lstStyle>
          <a:p>
            <a:pPr>
              <a:defRPr/>
            </a:pPr>
            <a:endParaRPr lang="zh-CN" altLang="zh-CN"/>
          </a:p>
        </p:txBody>
      </p:sp>
      <p:sp>
        <p:nvSpPr>
          <p:cNvPr id="7175" name="Rectangle 7"/>
          <p:cNvSpPr>
            <a:spLocks noGrp="1" noChangeArrowheads="1"/>
          </p:cNvSpPr>
          <p:nvPr>
            <p:ph type="sldNum" sz="quarter" idx="5"/>
          </p:nvPr>
        </p:nvSpPr>
        <p:spPr bwMode="auto">
          <a:xfrm>
            <a:off x="3859213" y="9444038"/>
            <a:ext cx="2954337" cy="496887"/>
          </a:xfrm>
          <a:prstGeom prst="rect">
            <a:avLst/>
          </a:prstGeom>
          <a:noFill/>
          <a:ln>
            <a:noFill/>
          </a:ln>
          <a:effectLst/>
        </p:spPr>
        <p:txBody>
          <a:bodyPr vert="horz" wrap="square" lIns="95750" tIns="47875" rIns="95750" bIns="47875" numCol="1" anchor="b" anchorCtr="0" compatLnSpc="1"/>
          <a:lstStyle>
            <a:lvl1pPr algn="r" defTabSz="957580" eaLnBrk="1" hangingPunct="1">
              <a:buFont typeface="Arial" panose="020B0604020202020204" pitchFamily="34" charset="0"/>
              <a:buNone/>
              <a:defRPr sz="1300" b="0" noProof="1">
                <a:latin typeface="Arial" panose="020B0604020202020204" pitchFamily="34" charset="0"/>
                <a:cs typeface="+mn-ea"/>
              </a:defRPr>
            </a:lvl1pPr>
          </a:lstStyle>
          <a:p>
            <a:pPr>
              <a:defRPr/>
            </a:pPr>
            <a:fld id="{054AA612-B4FF-4EB4-81BA-29D74882BD05}" type="slidenum">
              <a:rPr lang="zh-CN" altLang="zh-CN"/>
              <a:t>‹#›</a:t>
            </a:fld>
            <a:endParaRPr lang="zh-CN" altLang="zh-CN">
              <a:cs typeface="+mn-cs"/>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742950" indent="-28575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1143000" indent="-228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600200" indent="-228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2057400" indent="-228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ChangeArrowheads="1" noTextEdit="1"/>
          </p:cNvSpPr>
          <p:nvPr>
            <p:ph type="sldImg" idx="4294967295"/>
          </p:nvPr>
        </p:nvSpPr>
        <p:spPr/>
      </p:sp>
      <p:sp>
        <p:nvSpPr>
          <p:cNvPr id="26627" name="文本占位符 2"/>
          <p:cNvSpPr>
            <a:spLocks noGrp="1" noChangeArrowheads="1"/>
          </p:cNvSpPr>
          <p:nvPr>
            <p:ph type="body" idx="4294967295"/>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54AA612-B4FF-4EB4-81BA-29D74882BD05}" type="slidenum">
              <a:rPr lang="zh-CN" altLang="zh-CN" smtClean="0"/>
              <a:t>29</a:t>
            </a:fld>
            <a:endParaRPr lang="zh-CN" altLang="zh-CN">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宋体" panose="02010600030101010101" pitchFamily="2" charset="-122"/>
                <a:cs typeface="+mn-cs"/>
              </a:rPr>
              <a:t>特别注意：优化问题是凸优化的话，</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KKT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条件就是极小值点（而且是全局极小）存在的充要条件。不是凸优化的话，</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KKT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条件只是极小值点的必要条件，不是充分条件</a:t>
            </a:r>
            <a:endParaRPr lang="zh-CN" altLang="en-US" dirty="0"/>
          </a:p>
        </p:txBody>
      </p:sp>
      <p:sp>
        <p:nvSpPr>
          <p:cNvPr id="4" name="灯片编号占位符 3"/>
          <p:cNvSpPr>
            <a:spLocks noGrp="1"/>
          </p:cNvSpPr>
          <p:nvPr>
            <p:ph type="sldNum" sz="quarter" idx="10"/>
          </p:nvPr>
        </p:nvSpPr>
        <p:spPr/>
        <p:txBody>
          <a:bodyPr/>
          <a:lstStyle/>
          <a:p>
            <a:pPr>
              <a:defRPr/>
            </a:pPr>
            <a:fld id="{054AA612-B4FF-4EB4-81BA-29D74882BD05}" type="slidenum">
              <a:rPr lang="zh-CN" altLang="zh-CN" smtClean="0"/>
              <a:t>53</a:t>
            </a:fld>
            <a:endParaRPr lang="zh-CN" altLang="zh-CN">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90B3087B-74F5-4332-8E10-B00FE8D4B247}" type="datetime1">
              <a:rPr lang="zh-CN" altLang="en-US" smtClean="0"/>
              <a:t>2023/3/14</a:t>
            </a:fld>
            <a:endParaRPr lang="zh-CN" altLang="zh-CN"/>
          </a:p>
        </p:txBody>
      </p:sp>
      <p:sp>
        <p:nvSpPr>
          <p:cNvPr id="5" name="页脚占位符 4"/>
          <p:cNvSpPr>
            <a:spLocks noGrp="1"/>
          </p:cNvSpPr>
          <p:nvPr>
            <p:ph type="ftr" sz="quarter" idx="11"/>
          </p:nvPr>
        </p:nvSpPr>
        <p:spPr/>
        <p:txBody>
          <a:bodyPr/>
          <a:lstStyle>
            <a:lvl1pPr>
              <a:defRPr/>
            </a:lvl1pPr>
          </a:lstStyle>
          <a:p>
            <a:pPr>
              <a:defRPr/>
            </a:pPr>
            <a:endParaRPr lang="zh-CN" altLang="zh-CN"/>
          </a:p>
        </p:txBody>
      </p:sp>
      <p:sp>
        <p:nvSpPr>
          <p:cNvPr id="6" name="灯片编号占位符 5"/>
          <p:cNvSpPr>
            <a:spLocks noGrp="1"/>
          </p:cNvSpPr>
          <p:nvPr>
            <p:ph type="sldNum" sz="quarter" idx="12"/>
          </p:nvPr>
        </p:nvSpPr>
        <p:spPr/>
        <p:txBody>
          <a:bodyPr/>
          <a:lstStyle>
            <a:lvl1pPr>
              <a:defRPr/>
            </a:lvl1pPr>
          </a:lstStyle>
          <a:p>
            <a:pPr>
              <a:defRPr/>
            </a:pPr>
            <a:fld id="{75342EC1-7126-4BC4-8445-D4B4EE10F685}" type="slidenum">
              <a:rPr lang="zh-CN" altLang="zh-CN"/>
              <a:t>‹#›</a:t>
            </a:fld>
            <a:endParaRPr lang="zh-CN"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fld id="{9D137A64-C51F-4F61-A3ED-609AAECB5EC5}" type="datetime1">
              <a:rPr lang="zh-CN" altLang="en-US" smtClean="0"/>
              <a:t>2023/3/14</a:t>
            </a:fld>
            <a:endParaRPr lang="zh-CN" altLang="zh-CN"/>
          </a:p>
        </p:txBody>
      </p:sp>
      <p:sp>
        <p:nvSpPr>
          <p:cNvPr id="5" name="页脚占位符 4"/>
          <p:cNvSpPr>
            <a:spLocks noGrp="1"/>
          </p:cNvSpPr>
          <p:nvPr>
            <p:ph type="ftr" sz="quarter" idx="11"/>
          </p:nvPr>
        </p:nvSpPr>
        <p:spPr/>
        <p:txBody>
          <a:bodyPr/>
          <a:lstStyle>
            <a:lvl1pPr>
              <a:defRPr/>
            </a:lvl1pPr>
          </a:lstStyle>
          <a:p>
            <a:pPr>
              <a:defRPr/>
            </a:pPr>
            <a:endParaRPr lang="zh-CN" altLang="zh-CN"/>
          </a:p>
        </p:txBody>
      </p:sp>
      <p:sp>
        <p:nvSpPr>
          <p:cNvPr id="6" name="灯片编号占位符 5"/>
          <p:cNvSpPr>
            <a:spLocks noGrp="1"/>
          </p:cNvSpPr>
          <p:nvPr>
            <p:ph type="sldNum" sz="quarter" idx="12"/>
          </p:nvPr>
        </p:nvSpPr>
        <p:spPr/>
        <p:txBody>
          <a:bodyPr/>
          <a:lstStyle>
            <a:lvl1pPr>
              <a:defRPr/>
            </a:lvl1pPr>
          </a:lstStyle>
          <a:p>
            <a:pPr>
              <a:defRPr/>
            </a:pPr>
            <a:fld id="{4630AC53-DA8C-4F9B-8135-7AF3AFF00CBA}" type="slidenum">
              <a:rPr lang="zh-CN" altLang="zh-CN"/>
              <a:t>‹#›</a:t>
            </a:fld>
            <a:endParaRPr lang="zh-CN"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fld id="{D3D435C7-C541-4E5C-91C4-4ED55EDA8E39}" type="datetime1">
              <a:rPr lang="zh-CN" altLang="en-US" smtClean="0"/>
              <a:t>2023/3/14</a:t>
            </a:fld>
            <a:endParaRPr lang="zh-CN" altLang="zh-CN"/>
          </a:p>
        </p:txBody>
      </p:sp>
      <p:sp>
        <p:nvSpPr>
          <p:cNvPr id="5" name="页脚占位符 4"/>
          <p:cNvSpPr>
            <a:spLocks noGrp="1"/>
          </p:cNvSpPr>
          <p:nvPr>
            <p:ph type="ftr" sz="quarter" idx="11"/>
          </p:nvPr>
        </p:nvSpPr>
        <p:spPr/>
        <p:txBody>
          <a:bodyPr/>
          <a:lstStyle>
            <a:lvl1pPr>
              <a:defRPr/>
            </a:lvl1pPr>
          </a:lstStyle>
          <a:p>
            <a:pPr>
              <a:defRPr/>
            </a:pPr>
            <a:endParaRPr lang="zh-CN" altLang="zh-CN"/>
          </a:p>
        </p:txBody>
      </p:sp>
      <p:sp>
        <p:nvSpPr>
          <p:cNvPr id="6" name="灯片编号占位符 5"/>
          <p:cNvSpPr>
            <a:spLocks noGrp="1"/>
          </p:cNvSpPr>
          <p:nvPr>
            <p:ph type="sldNum" sz="quarter" idx="12"/>
          </p:nvPr>
        </p:nvSpPr>
        <p:spPr/>
        <p:txBody>
          <a:bodyPr/>
          <a:lstStyle>
            <a:lvl1pPr>
              <a:defRPr/>
            </a:lvl1pPr>
          </a:lstStyle>
          <a:p>
            <a:pPr>
              <a:defRPr/>
            </a:pPr>
            <a:fld id="{0824E6BD-16D9-4B5A-8D41-FACF753166BB}" type="slidenum">
              <a:rPr lang="zh-CN" altLang="zh-CN"/>
              <a:t>‹#›</a:t>
            </a:fld>
            <a:endParaRPr lang="zh-CN"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fld id="{182AA51B-60C4-42BB-A8FD-0B943A750D41}" type="datetime1">
              <a:rPr lang="zh-CN" altLang="en-US" smtClean="0"/>
              <a:t>2023/3/14</a:t>
            </a:fld>
            <a:endParaRPr lang="zh-CN" altLang="zh-CN"/>
          </a:p>
        </p:txBody>
      </p:sp>
      <p:sp>
        <p:nvSpPr>
          <p:cNvPr id="5" name="页脚占位符 4"/>
          <p:cNvSpPr>
            <a:spLocks noGrp="1"/>
          </p:cNvSpPr>
          <p:nvPr>
            <p:ph type="ftr" sz="quarter" idx="11"/>
          </p:nvPr>
        </p:nvSpPr>
        <p:spPr/>
        <p:txBody>
          <a:bodyPr/>
          <a:lstStyle>
            <a:lvl1pPr>
              <a:defRPr/>
            </a:lvl1pPr>
          </a:lstStyle>
          <a:p>
            <a:pPr>
              <a:defRPr/>
            </a:pPr>
            <a:endParaRPr lang="zh-CN" altLang="zh-CN"/>
          </a:p>
        </p:txBody>
      </p:sp>
      <p:sp>
        <p:nvSpPr>
          <p:cNvPr id="6" name="灯片编号占位符 5"/>
          <p:cNvSpPr>
            <a:spLocks noGrp="1"/>
          </p:cNvSpPr>
          <p:nvPr>
            <p:ph type="sldNum" sz="quarter" idx="12"/>
          </p:nvPr>
        </p:nvSpPr>
        <p:spPr/>
        <p:txBody>
          <a:bodyPr/>
          <a:lstStyle>
            <a:lvl1pPr>
              <a:defRPr/>
            </a:lvl1pPr>
          </a:lstStyle>
          <a:p>
            <a:pPr>
              <a:defRPr/>
            </a:pPr>
            <a:fld id="{96FAF657-B252-45C8-9F50-2521E0DD20D1}" type="slidenum">
              <a:rPr lang="zh-CN" altLang="zh-CN"/>
              <a:t>‹#›</a:t>
            </a:fld>
            <a:endParaRPr lang="zh-CN"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lvl1pPr>
              <a:defRPr/>
            </a:lvl1pPr>
          </a:lstStyle>
          <a:p>
            <a:pPr>
              <a:defRPr/>
            </a:pPr>
            <a:fld id="{8F2C6122-6806-4975-A5E6-58D129E8854B}" type="datetime1">
              <a:rPr lang="zh-CN" altLang="en-US" smtClean="0"/>
              <a:t>2023/3/14</a:t>
            </a:fld>
            <a:endParaRPr lang="zh-CN" altLang="zh-CN"/>
          </a:p>
        </p:txBody>
      </p:sp>
      <p:sp>
        <p:nvSpPr>
          <p:cNvPr id="5" name="页脚占位符 4"/>
          <p:cNvSpPr>
            <a:spLocks noGrp="1"/>
          </p:cNvSpPr>
          <p:nvPr>
            <p:ph type="ftr" sz="quarter" idx="11"/>
          </p:nvPr>
        </p:nvSpPr>
        <p:spPr/>
        <p:txBody>
          <a:bodyPr/>
          <a:lstStyle>
            <a:lvl1pPr>
              <a:defRPr/>
            </a:lvl1pPr>
          </a:lstStyle>
          <a:p>
            <a:pPr>
              <a:defRPr/>
            </a:pPr>
            <a:endParaRPr lang="zh-CN" altLang="zh-CN"/>
          </a:p>
        </p:txBody>
      </p:sp>
      <p:sp>
        <p:nvSpPr>
          <p:cNvPr id="6" name="灯片编号占位符 5"/>
          <p:cNvSpPr>
            <a:spLocks noGrp="1"/>
          </p:cNvSpPr>
          <p:nvPr>
            <p:ph type="sldNum" sz="quarter" idx="12"/>
          </p:nvPr>
        </p:nvSpPr>
        <p:spPr/>
        <p:txBody>
          <a:bodyPr/>
          <a:lstStyle>
            <a:lvl1pPr>
              <a:defRPr/>
            </a:lvl1pPr>
          </a:lstStyle>
          <a:p>
            <a:pPr>
              <a:defRPr/>
            </a:pPr>
            <a:fld id="{818A52EB-CA7E-44A6-8FCA-3EE39B1F4499}" type="slidenum">
              <a:rPr lang="zh-CN" altLang="zh-CN"/>
              <a:t>‹#›</a:t>
            </a:fld>
            <a:endParaRPr lang="zh-CN"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p:cNvSpPr>
            <a:spLocks noGrp="1"/>
          </p:cNvSpPr>
          <p:nvPr>
            <p:ph type="dt" sz="half" idx="10"/>
          </p:nvPr>
        </p:nvSpPr>
        <p:spPr/>
        <p:txBody>
          <a:bodyPr/>
          <a:lstStyle>
            <a:lvl1pPr>
              <a:defRPr/>
            </a:lvl1pPr>
          </a:lstStyle>
          <a:p>
            <a:pPr>
              <a:defRPr/>
            </a:pPr>
            <a:fld id="{FD3FFAD8-68A5-4EFF-A43D-D3CAB028B13A}" type="datetime1">
              <a:rPr lang="zh-CN" altLang="en-US" smtClean="0"/>
              <a:t>2023/3/14</a:t>
            </a:fld>
            <a:endParaRPr lang="zh-CN" altLang="zh-CN"/>
          </a:p>
        </p:txBody>
      </p:sp>
      <p:sp>
        <p:nvSpPr>
          <p:cNvPr id="6" name="页脚占位符 4"/>
          <p:cNvSpPr>
            <a:spLocks noGrp="1"/>
          </p:cNvSpPr>
          <p:nvPr>
            <p:ph type="ftr" sz="quarter" idx="11"/>
          </p:nvPr>
        </p:nvSpPr>
        <p:spPr/>
        <p:txBody>
          <a:bodyPr/>
          <a:lstStyle>
            <a:lvl1pPr>
              <a:defRPr/>
            </a:lvl1pPr>
          </a:lstStyle>
          <a:p>
            <a:pPr>
              <a:defRPr/>
            </a:pPr>
            <a:endParaRPr lang="zh-CN" altLang="zh-CN"/>
          </a:p>
        </p:txBody>
      </p:sp>
      <p:sp>
        <p:nvSpPr>
          <p:cNvPr id="7" name="灯片编号占位符 5"/>
          <p:cNvSpPr>
            <a:spLocks noGrp="1"/>
          </p:cNvSpPr>
          <p:nvPr>
            <p:ph type="sldNum" sz="quarter" idx="12"/>
          </p:nvPr>
        </p:nvSpPr>
        <p:spPr/>
        <p:txBody>
          <a:bodyPr/>
          <a:lstStyle>
            <a:lvl1pPr>
              <a:defRPr/>
            </a:lvl1pPr>
          </a:lstStyle>
          <a:p>
            <a:pPr>
              <a:defRPr/>
            </a:pPr>
            <a:fld id="{5BE782E8-7B66-4387-8137-9F130B218599}" type="slidenum">
              <a:rPr lang="zh-CN" altLang="zh-CN"/>
              <a:t>‹#›</a:t>
            </a:fld>
            <a:endParaRPr lang="zh-CN"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10"/>
          </p:nvPr>
        </p:nvSpPr>
        <p:spPr/>
        <p:txBody>
          <a:bodyPr/>
          <a:lstStyle>
            <a:lvl1pPr>
              <a:defRPr/>
            </a:lvl1pPr>
          </a:lstStyle>
          <a:p>
            <a:pPr>
              <a:defRPr/>
            </a:pPr>
            <a:fld id="{1FDB13D5-5736-48A5-B473-A8E0856809A2}" type="datetime1">
              <a:rPr lang="zh-CN" altLang="en-US" smtClean="0"/>
              <a:t>2023/3/14</a:t>
            </a:fld>
            <a:endParaRPr lang="zh-CN" altLang="zh-CN"/>
          </a:p>
        </p:txBody>
      </p:sp>
      <p:sp>
        <p:nvSpPr>
          <p:cNvPr id="8" name="页脚占位符 4"/>
          <p:cNvSpPr>
            <a:spLocks noGrp="1"/>
          </p:cNvSpPr>
          <p:nvPr>
            <p:ph type="ftr" sz="quarter" idx="11"/>
          </p:nvPr>
        </p:nvSpPr>
        <p:spPr/>
        <p:txBody>
          <a:bodyPr/>
          <a:lstStyle>
            <a:lvl1pPr>
              <a:defRPr/>
            </a:lvl1pPr>
          </a:lstStyle>
          <a:p>
            <a:pPr>
              <a:defRPr/>
            </a:pPr>
            <a:endParaRPr lang="zh-CN" altLang="zh-CN"/>
          </a:p>
        </p:txBody>
      </p:sp>
      <p:sp>
        <p:nvSpPr>
          <p:cNvPr id="9" name="灯片编号占位符 5"/>
          <p:cNvSpPr>
            <a:spLocks noGrp="1"/>
          </p:cNvSpPr>
          <p:nvPr>
            <p:ph type="sldNum" sz="quarter" idx="12"/>
          </p:nvPr>
        </p:nvSpPr>
        <p:spPr/>
        <p:txBody>
          <a:bodyPr/>
          <a:lstStyle>
            <a:lvl1pPr>
              <a:defRPr/>
            </a:lvl1pPr>
          </a:lstStyle>
          <a:p>
            <a:pPr>
              <a:defRPr/>
            </a:pPr>
            <a:fld id="{D961D96C-A4FA-4A81-A3AA-52E85A7847EB}" type="slidenum">
              <a:rPr lang="zh-CN" altLang="zh-CN"/>
              <a:t>‹#›</a:t>
            </a:fld>
            <a:endParaRPr lang="zh-CN"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p:cNvSpPr>
            <a:spLocks noGrp="1"/>
          </p:cNvSpPr>
          <p:nvPr>
            <p:ph type="dt" sz="half" idx="10"/>
          </p:nvPr>
        </p:nvSpPr>
        <p:spPr/>
        <p:txBody>
          <a:bodyPr/>
          <a:lstStyle>
            <a:lvl1pPr>
              <a:defRPr/>
            </a:lvl1pPr>
          </a:lstStyle>
          <a:p>
            <a:pPr>
              <a:defRPr/>
            </a:pPr>
            <a:fld id="{0BE991DB-9627-40A1-8277-4C6F6AD9EC7B}" type="datetime1">
              <a:rPr lang="zh-CN" altLang="en-US" smtClean="0"/>
              <a:t>2023/3/14</a:t>
            </a:fld>
            <a:endParaRPr lang="zh-CN" altLang="zh-CN"/>
          </a:p>
        </p:txBody>
      </p:sp>
      <p:sp>
        <p:nvSpPr>
          <p:cNvPr id="4" name="页脚占位符 4"/>
          <p:cNvSpPr>
            <a:spLocks noGrp="1"/>
          </p:cNvSpPr>
          <p:nvPr>
            <p:ph type="ftr" sz="quarter" idx="11"/>
          </p:nvPr>
        </p:nvSpPr>
        <p:spPr/>
        <p:txBody>
          <a:bodyPr/>
          <a:lstStyle>
            <a:lvl1pPr>
              <a:defRPr/>
            </a:lvl1pPr>
          </a:lstStyle>
          <a:p>
            <a:pPr>
              <a:defRPr/>
            </a:pPr>
            <a:endParaRPr lang="zh-CN" altLang="zh-CN"/>
          </a:p>
        </p:txBody>
      </p:sp>
      <p:sp>
        <p:nvSpPr>
          <p:cNvPr id="5" name="灯片编号占位符 5"/>
          <p:cNvSpPr>
            <a:spLocks noGrp="1"/>
          </p:cNvSpPr>
          <p:nvPr>
            <p:ph type="sldNum" sz="quarter" idx="12"/>
          </p:nvPr>
        </p:nvSpPr>
        <p:spPr/>
        <p:txBody>
          <a:bodyPr/>
          <a:lstStyle>
            <a:lvl1pPr>
              <a:defRPr/>
            </a:lvl1pPr>
          </a:lstStyle>
          <a:p>
            <a:pPr>
              <a:defRPr/>
            </a:pPr>
            <a:fld id="{38558B33-A440-4B30-B282-37E5B317D04E}" type="slidenum">
              <a:rPr lang="zh-CN" altLang="zh-CN"/>
              <a:t>‹#›</a:t>
            </a:fld>
            <a:endParaRPr lang="zh-CN"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C913050-6F17-4E00-8DFF-6E587775B8C1}" type="datetime1">
              <a:rPr lang="zh-CN" altLang="en-US" smtClean="0"/>
              <a:t>2023/3/14</a:t>
            </a:fld>
            <a:endParaRPr lang="zh-CN" altLang="zh-CN"/>
          </a:p>
        </p:txBody>
      </p:sp>
      <p:sp>
        <p:nvSpPr>
          <p:cNvPr id="3" name="页脚占位符 4"/>
          <p:cNvSpPr>
            <a:spLocks noGrp="1"/>
          </p:cNvSpPr>
          <p:nvPr>
            <p:ph type="ftr" sz="quarter" idx="11"/>
          </p:nvPr>
        </p:nvSpPr>
        <p:spPr/>
        <p:txBody>
          <a:bodyPr/>
          <a:lstStyle>
            <a:lvl1pPr>
              <a:defRPr/>
            </a:lvl1pPr>
          </a:lstStyle>
          <a:p>
            <a:pPr>
              <a:defRPr/>
            </a:pPr>
            <a:endParaRPr lang="zh-CN" altLang="zh-CN"/>
          </a:p>
        </p:txBody>
      </p:sp>
      <p:sp>
        <p:nvSpPr>
          <p:cNvPr id="4" name="灯片编号占位符 5"/>
          <p:cNvSpPr>
            <a:spLocks noGrp="1"/>
          </p:cNvSpPr>
          <p:nvPr>
            <p:ph type="sldNum" sz="quarter" idx="12"/>
          </p:nvPr>
        </p:nvSpPr>
        <p:spPr/>
        <p:txBody>
          <a:bodyPr/>
          <a:lstStyle>
            <a:lvl1pPr>
              <a:defRPr/>
            </a:lvl1pPr>
          </a:lstStyle>
          <a:p>
            <a:pPr>
              <a:defRPr/>
            </a:pPr>
            <a:fld id="{2B35F5FD-0782-427E-BD71-E194506DCC03}" type="slidenum">
              <a:rPr lang="zh-CN" altLang="zh-CN"/>
              <a:t>‹#›</a:t>
            </a:fld>
            <a:endParaRPr lang="zh-CN"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09ACE3C-CA4C-4989-9C32-46FF3CC36CBC}" type="datetime1">
              <a:rPr lang="zh-CN" altLang="en-US" smtClean="0"/>
              <a:t>2023/3/14</a:t>
            </a:fld>
            <a:endParaRPr lang="zh-CN" altLang="zh-CN"/>
          </a:p>
        </p:txBody>
      </p:sp>
      <p:sp>
        <p:nvSpPr>
          <p:cNvPr id="6" name="页脚占位符 4"/>
          <p:cNvSpPr>
            <a:spLocks noGrp="1"/>
          </p:cNvSpPr>
          <p:nvPr>
            <p:ph type="ftr" sz="quarter" idx="11"/>
          </p:nvPr>
        </p:nvSpPr>
        <p:spPr/>
        <p:txBody>
          <a:bodyPr/>
          <a:lstStyle>
            <a:lvl1pPr>
              <a:defRPr/>
            </a:lvl1pPr>
          </a:lstStyle>
          <a:p>
            <a:pPr>
              <a:defRPr/>
            </a:pPr>
            <a:endParaRPr lang="zh-CN" altLang="zh-CN"/>
          </a:p>
        </p:txBody>
      </p:sp>
      <p:sp>
        <p:nvSpPr>
          <p:cNvPr id="7" name="灯片编号占位符 5"/>
          <p:cNvSpPr>
            <a:spLocks noGrp="1"/>
          </p:cNvSpPr>
          <p:nvPr>
            <p:ph type="sldNum" sz="quarter" idx="12"/>
          </p:nvPr>
        </p:nvSpPr>
        <p:spPr/>
        <p:txBody>
          <a:bodyPr/>
          <a:lstStyle>
            <a:lvl1pPr>
              <a:defRPr/>
            </a:lvl1pPr>
          </a:lstStyle>
          <a:p>
            <a:pPr>
              <a:defRPr/>
            </a:pPr>
            <a:fld id="{E170D2E1-8E2A-4FCC-AA8C-3BBBFCCD21DA}" type="slidenum">
              <a:rPr lang="zh-CN" altLang="zh-CN"/>
              <a:t>‹#›</a:t>
            </a:fld>
            <a:endParaRPr lang="zh-CN"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86380AD-ADE3-414F-BD23-D5ADCC3D5F7F}" type="datetime1">
              <a:rPr lang="zh-CN" altLang="en-US" smtClean="0"/>
              <a:t>2023/3/14</a:t>
            </a:fld>
            <a:endParaRPr lang="zh-CN" altLang="zh-CN"/>
          </a:p>
        </p:txBody>
      </p:sp>
      <p:sp>
        <p:nvSpPr>
          <p:cNvPr id="6" name="页脚占位符 4"/>
          <p:cNvSpPr>
            <a:spLocks noGrp="1"/>
          </p:cNvSpPr>
          <p:nvPr>
            <p:ph type="ftr" sz="quarter" idx="11"/>
          </p:nvPr>
        </p:nvSpPr>
        <p:spPr/>
        <p:txBody>
          <a:bodyPr/>
          <a:lstStyle>
            <a:lvl1pPr>
              <a:defRPr/>
            </a:lvl1pPr>
          </a:lstStyle>
          <a:p>
            <a:pPr>
              <a:defRPr/>
            </a:pPr>
            <a:endParaRPr lang="zh-CN" altLang="zh-CN"/>
          </a:p>
        </p:txBody>
      </p:sp>
      <p:sp>
        <p:nvSpPr>
          <p:cNvPr id="7" name="灯片编号占位符 5"/>
          <p:cNvSpPr>
            <a:spLocks noGrp="1"/>
          </p:cNvSpPr>
          <p:nvPr>
            <p:ph type="sldNum" sz="quarter" idx="12"/>
          </p:nvPr>
        </p:nvSpPr>
        <p:spPr/>
        <p:txBody>
          <a:bodyPr/>
          <a:lstStyle>
            <a:lvl1pPr>
              <a:defRPr/>
            </a:lvl1pPr>
          </a:lstStyle>
          <a:p>
            <a:pPr>
              <a:defRPr/>
            </a:pPr>
            <a:fld id="{83289D55-910B-46F1-8196-F2B4647B546F}" type="slidenum">
              <a:rPr lang="zh-CN" altLang="zh-CN"/>
              <a:t>‹#›</a:t>
            </a:fld>
            <a:endParaRPr lang="zh-CN"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noChangeArrowheads="1"/>
          </p:cNvSpPr>
          <p:nvPr>
            <p:ph type="body" idx="9"/>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buFont typeface="Arial" panose="020B0604020202020204" pitchFamily="34" charset="0"/>
              <a:buNone/>
              <a:defRPr sz="1200">
                <a:solidFill>
                  <a:schemeClr val="tx1">
                    <a:tint val="75000"/>
                  </a:schemeClr>
                </a:solidFill>
              </a:defRPr>
            </a:lvl1pPr>
          </a:lstStyle>
          <a:p>
            <a:pPr>
              <a:defRPr/>
            </a:pPr>
            <a:fld id="{F97F3FB6-95B1-4986-A9B4-D163D10E1CD0}" type="datetime1">
              <a:rPr lang="zh-CN" altLang="en-US" smtClean="0"/>
              <a:t>2023/3/14</a:t>
            </a:fld>
            <a:endParaRPr lang="zh-CN" altLang="zh-CN"/>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buFont typeface="Arial" panose="020B0604020202020204" pitchFamily="34" charset="0"/>
              <a:buNone/>
              <a:defRPr sz="1200">
                <a:solidFill>
                  <a:schemeClr val="tx1">
                    <a:tint val="75000"/>
                  </a:schemeClr>
                </a:solidFill>
              </a:defRPr>
            </a:lvl1pPr>
          </a:lstStyle>
          <a:p>
            <a:pPr>
              <a:defRPr/>
            </a:pPr>
            <a:endParaRPr lang="zh-CN" altLang="zh-CN"/>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hangingPunct="1">
              <a:buFont typeface="Arial" panose="020B0604020202020204" pitchFamily="34" charset="0"/>
              <a:buNone/>
              <a:defRPr sz="1200" noProof="1">
                <a:solidFill>
                  <a:srgbClr val="898989"/>
                </a:solidFill>
                <a:cs typeface="+mn-ea"/>
              </a:defRPr>
            </a:lvl1pPr>
          </a:lstStyle>
          <a:p>
            <a:pPr>
              <a:defRPr/>
            </a:pPr>
            <a:fld id="{2C91625F-37A5-4232-BC66-DB90CB4A9512}" type="slidenum">
              <a:rPr lang="zh-CN" altLang="zh-CN"/>
              <a:t>‹#›</a:t>
            </a:fld>
            <a:endParaRPr lang="zh-CN" altLang="zh-CN">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7.png"/><Relationship Id="rId4" Type="http://schemas.openxmlformats.org/officeDocument/2006/relationships/oleObject" Target="../embeddings/oleObject15.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4.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31.v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35.v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36.v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38.vml"/><Relationship Id="rId5" Type="http://schemas.openxmlformats.org/officeDocument/2006/relationships/image" Target="../media/image58.png"/><Relationship Id="rId4" Type="http://schemas.openxmlformats.org/officeDocument/2006/relationships/oleObject" Target="../embeddings/oleObject45.bin"/></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39.vml"/><Relationship Id="rId5" Type="http://schemas.openxmlformats.org/officeDocument/2006/relationships/image" Target="../media/image60.pn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40.v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41.vml"/><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43.vml"/><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44.v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png"/><Relationship Id="rId5" Type="http://schemas.openxmlformats.org/officeDocument/2006/relationships/oleObject" Target="../embeddings/oleObject4.bin"/><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oleObject" Target="../embeddings/oleObject6.bin"/></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45.vml"/><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46.vml"/><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47.vml"/><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48.vml"/><Relationship Id="rId4" Type="http://schemas.openxmlformats.org/officeDocument/2006/relationships/image" Target="../media/image69.png"/></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49.vml"/><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hyperlink" Target="https://www.cnblogs.com/ooon/p/5721119.html" TargetMode="External"/><Relationship Id="rId5" Type="http://schemas.openxmlformats.org/officeDocument/2006/relationships/image" Target="../media/image71.png"/><Relationship Id="rId4" Type="http://schemas.openxmlformats.org/officeDocument/2006/relationships/oleObject" Target="../embeddings/oleObject57.bin"/></Relationships>
</file>

<file path=ppt/slides/_rels/slide68.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0.png"/><Relationship Id="rId5" Type="http://schemas.openxmlformats.org/officeDocument/2006/relationships/oleObject" Target="../embeddings/oleObject8.bin"/><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3.png"/><Relationship Id="rId5" Type="http://schemas.openxmlformats.org/officeDocument/2006/relationships/oleObject" Target="../embeddings/oleObject11.bin"/><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4"/>
          <p:cNvSpPr>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buFont typeface="Arial" panose="020B0604020202020204" pitchFamily="34" charset="0"/>
              <a:defRPr sz="2800" b="1">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800" b="1">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800" b="1">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800" b="1">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宋体" panose="02010600030101010101" pitchFamily="2" charset="-122"/>
              </a:defRPr>
            </a:lvl9pPr>
          </a:lstStyle>
          <a:p>
            <a:pPr>
              <a:defRPr/>
            </a:pPr>
            <a:fld id="{151705B9-F576-43A5-A55A-B0B255A8F79B}" type="slidenum">
              <a:rPr altLang="en-US" sz="1200" dirty="0" smtClean="0">
                <a:solidFill>
                  <a:srgbClr val="898989"/>
                </a:solidFill>
                <a:ea typeface="Malgun Gothic" panose="020B0503020000020004" pitchFamily="34" charset="-127"/>
              </a:rPr>
              <a:t>1</a:t>
            </a:fld>
            <a:endParaRPr lang="zh-CN" altLang="en-US" sz="1200">
              <a:solidFill>
                <a:srgbClr val="898989"/>
              </a:solidFill>
              <a:ea typeface="Malgun Gothic" panose="020B0503020000020004" pitchFamily="34" charset="-127"/>
            </a:endParaRPr>
          </a:p>
        </p:txBody>
      </p:sp>
      <p:sp>
        <p:nvSpPr>
          <p:cNvPr id="6" name="Rectangle 3"/>
          <p:cNvSpPr txBox="1">
            <a:spLocks noChangeArrowheads="1"/>
          </p:cNvSpPr>
          <p:nvPr/>
        </p:nvSpPr>
        <p:spPr bwMode="auto">
          <a:xfrm>
            <a:off x="815975" y="2243138"/>
            <a:ext cx="7772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zh-CN" sz="4200" dirty="0"/>
              <a:t>第</a:t>
            </a:r>
            <a:r>
              <a:rPr lang="zh-CN" altLang="en-US" sz="4200" dirty="0"/>
              <a:t>五讲</a:t>
            </a:r>
            <a:r>
              <a:rPr lang="en-US" altLang="zh-CN" sz="4200" dirty="0"/>
              <a:t>  </a:t>
            </a:r>
            <a:r>
              <a:rPr lang="zh-CN" altLang="zh-CN" sz="4200" dirty="0"/>
              <a:t>优化方法简介</a:t>
            </a:r>
          </a:p>
        </p:txBody>
      </p:sp>
      <p:sp>
        <p:nvSpPr>
          <p:cNvPr id="14340" name="副标题 5"/>
          <p:cNvSpPr>
            <a:spLocks noGrp="1" noChangeArrowheads="1"/>
          </p:cNvSpPr>
          <p:nvPr/>
        </p:nvSpPr>
        <p:spPr bwMode="auto">
          <a:xfrm>
            <a:off x="1385888" y="4134988"/>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dirty="0">
                <a:latin typeface="宋体" panose="02010600030101010101" pitchFamily="2" charset="-122"/>
              </a:rPr>
              <a:t>钟秀琴</a:t>
            </a:r>
            <a:endParaRPr lang="en-US" altLang="zh-CN" dirty="0">
              <a:latin typeface="宋体" panose="02010600030101010101" pitchFamily="2" charset="-122"/>
            </a:endParaRPr>
          </a:p>
          <a:p>
            <a:pPr algn="ctr" eaLnBrk="1" hangingPunct="1">
              <a:spcBef>
                <a:spcPct val="0"/>
              </a:spcBef>
              <a:buFont typeface="Arial" panose="020B0604020202020204" pitchFamily="34" charset="0"/>
              <a:buNone/>
            </a:pPr>
            <a:r>
              <a:rPr lang="zh-CN" altLang="en-US" dirty="0">
                <a:latin typeface="宋体" panose="02010600030101010101" pitchFamily="2" charset="-122"/>
              </a:rPr>
              <a:t>电子科技大学 计算机学院</a:t>
            </a:r>
          </a:p>
        </p:txBody>
      </p:sp>
      <p:sp>
        <p:nvSpPr>
          <p:cNvPr id="14341" name="TextBox 6"/>
          <p:cNvSpPr txBox="1">
            <a:spLocks noChangeArrowheads="1"/>
          </p:cNvSpPr>
          <p:nvPr/>
        </p:nvSpPr>
        <p:spPr bwMode="auto">
          <a:xfrm>
            <a:off x="334963" y="5595488"/>
            <a:ext cx="85486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2400" dirty="0">
                <a:solidFill>
                  <a:srgbClr val="0000FF"/>
                </a:solidFill>
                <a:latin typeface="Times New Roman" panose="02020603050405020304" pitchFamily="18" charset="0"/>
              </a:rPr>
              <a:t>2023</a:t>
            </a:r>
            <a:r>
              <a:rPr lang="zh-CN" altLang="en-US" sz="2400" dirty="0">
                <a:solidFill>
                  <a:srgbClr val="0000FF"/>
                </a:solidFill>
                <a:latin typeface="Times New Roman" panose="02020603050405020304" pitchFamily="18" charset="0"/>
              </a:rPr>
              <a:t>年春季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noChangeArrowheads="1"/>
          </p:cNvSpPr>
          <p:nvPr>
            <p:ph type="title"/>
          </p:nvPr>
        </p:nvSpPr>
        <p:spPr/>
        <p:txBody>
          <a:bodyPr/>
          <a:lstStyle/>
          <a:p>
            <a:r>
              <a:rPr lang="zh-CN" altLang="en-US" b="1" dirty="0"/>
              <a:t>Convex sets 凸集</a:t>
            </a:r>
          </a:p>
        </p:txBody>
      </p:sp>
      <p:graphicFrame>
        <p:nvGraphicFramePr>
          <p:cNvPr id="24579" name="内容占位符 2"/>
          <p:cNvGraphicFramePr>
            <a:graphicFrameLocks noGrp="1" noChangeAspect="1"/>
          </p:cNvGraphicFramePr>
          <p:nvPr>
            <p:ph idx="1"/>
          </p:nvPr>
        </p:nvGraphicFramePr>
        <p:xfrm>
          <a:off x="938213" y="1417638"/>
          <a:ext cx="6892925" cy="4989512"/>
        </p:xfrm>
        <a:graphic>
          <a:graphicData uri="http://schemas.openxmlformats.org/presentationml/2006/ole">
            <mc:AlternateContent xmlns:mc="http://schemas.openxmlformats.org/markup-compatibility/2006">
              <mc:Choice xmlns:v="urn:schemas-microsoft-com:vml" Requires="v">
                <p:oleObj spid="_x0000_s8323" r:id="rId3" imgW="6172200" imgH="4467225" progId="PBrush">
                  <p:embed/>
                </p:oleObj>
              </mc:Choice>
              <mc:Fallback>
                <p:oleObj r:id="rId3" imgW="6172200" imgH="4467225" progId="PBrush">
                  <p:embed/>
                  <p:pic>
                    <p:nvPicPr>
                      <p:cNvPr id="0" name="图片 8192"/>
                      <p:cNvPicPr>
                        <a:picLocks noGrp="1" noChangeAspect="1"/>
                      </p:cNvPicPr>
                      <p:nvPr/>
                    </p:nvPicPr>
                    <p:blipFill>
                      <a:blip r:embed="rId4"/>
                      <a:stretch>
                        <a:fillRect/>
                      </a:stretch>
                    </p:blipFill>
                    <p:spPr>
                      <a:xfrm>
                        <a:off x="938213" y="1417638"/>
                        <a:ext cx="6892925" cy="4989512"/>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C936C387-7394-43C8-A7C5-F8DB24ECFD6D}" type="slidenum">
              <a:rPr lang="zh-CN" altLang="zh-CN" smtClean="0"/>
              <a:t>10</a:t>
            </a:fld>
            <a:endParaRPr lang="zh-CN"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noChangeArrowheads="1"/>
          </p:cNvSpPr>
          <p:nvPr>
            <p:ph type="title"/>
          </p:nvPr>
        </p:nvSpPr>
        <p:spPr/>
        <p:txBody>
          <a:bodyPr/>
          <a:lstStyle/>
          <a:p>
            <a:r>
              <a:rPr lang="zh-CN" altLang="en-US" b="1" dirty="0"/>
              <a:t>凸集举例</a:t>
            </a:r>
          </a:p>
        </p:txBody>
      </p:sp>
      <p:graphicFrame>
        <p:nvGraphicFramePr>
          <p:cNvPr id="25603" name="内容占位符 2"/>
          <p:cNvGraphicFramePr>
            <a:graphicFrameLocks noGrp="1" noChangeAspect="1"/>
          </p:cNvGraphicFramePr>
          <p:nvPr>
            <p:ph idx="1"/>
          </p:nvPr>
        </p:nvGraphicFramePr>
        <p:xfrm>
          <a:off x="615950" y="1909763"/>
          <a:ext cx="8001000" cy="3073400"/>
        </p:xfrm>
        <a:graphic>
          <a:graphicData uri="http://schemas.openxmlformats.org/presentationml/2006/ole">
            <mc:AlternateContent xmlns:mc="http://schemas.openxmlformats.org/markup-compatibility/2006">
              <mc:Choice xmlns:v="urn:schemas-microsoft-com:vml" Requires="v">
                <p:oleObj spid="_x0000_s9347" r:id="rId4" imgW="6943725" imgH="2667000" progId="PBrush">
                  <p:embed/>
                </p:oleObj>
              </mc:Choice>
              <mc:Fallback>
                <p:oleObj r:id="rId4" imgW="6943725" imgH="2667000" progId="PBrush">
                  <p:embed/>
                  <p:pic>
                    <p:nvPicPr>
                      <p:cNvPr id="0" name="图片 9216"/>
                      <p:cNvPicPr>
                        <a:picLocks noGrp="1" noChangeAspect="1"/>
                      </p:cNvPicPr>
                      <p:nvPr/>
                    </p:nvPicPr>
                    <p:blipFill>
                      <a:blip r:embed="rId5"/>
                      <a:stretch>
                        <a:fillRect/>
                      </a:stretch>
                    </p:blipFill>
                    <p:spPr>
                      <a:xfrm>
                        <a:off x="615950" y="1909763"/>
                        <a:ext cx="8001000" cy="3073400"/>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BB656C3A-89F3-4ACE-AEA5-D0C2D3674DD0}" type="slidenum">
              <a:rPr lang="zh-CN" altLang="zh-CN" smtClean="0"/>
              <a:t>11</a:t>
            </a:fld>
            <a:endParaRPr lang="zh-CN" altLang="zh-CN"/>
          </a:p>
        </p:txBody>
      </p:sp>
      <p:sp>
        <p:nvSpPr>
          <p:cNvPr id="5" name="文本框 4"/>
          <p:cNvSpPr txBox="1"/>
          <p:nvPr/>
        </p:nvSpPr>
        <p:spPr>
          <a:xfrm>
            <a:off x="3762103" y="1873399"/>
            <a:ext cx="2142307" cy="461665"/>
          </a:xfrm>
          <a:prstGeom prst="rect">
            <a:avLst/>
          </a:prstGeom>
          <a:noFill/>
        </p:spPr>
        <p:txBody>
          <a:bodyPr wrap="square" rtlCol="0">
            <a:spAutoFit/>
          </a:bodyPr>
          <a:lstStyle/>
          <a:p>
            <a:r>
              <a:rPr lang="en-US" altLang="zh-CN" sz="2400" dirty="0">
                <a:solidFill>
                  <a:srgbClr val="0000FF"/>
                </a:solidFill>
              </a:rPr>
              <a:t>n</a:t>
            </a:r>
            <a:r>
              <a:rPr lang="zh-CN" altLang="en-US" sz="2400" dirty="0">
                <a:solidFill>
                  <a:srgbClr val="0000FF"/>
                </a:solidFill>
              </a:rPr>
              <a:t>维实数空间</a:t>
            </a:r>
          </a:p>
        </p:txBody>
      </p:sp>
      <p:sp>
        <p:nvSpPr>
          <p:cNvPr id="6" name="文本框 5"/>
          <p:cNvSpPr txBox="1"/>
          <p:nvPr/>
        </p:nvSpPr>
        <p:spPr>
          <a:xfrm>
            <a:off x="6026151" y="2984798"/>
            <a:ext cx="2590799" cy="461665"/>
          </a:xfrm>
          <a:prstGeom prst="rect">
            <a:avLst/>
          </a:prstGeom>
          <a:noFill/>
        </p:spPr>
        <p:txBody>
          <a:bodyPr wrap="square" rtlCol="0">
            <a:spAutoFit/>
          </a:bodyPr>
          <a:lstStyle/>
          <a:p>
            <a:r>
              <a:rPr lang="en-US" altLang="zh-CN" sz="2400" dirty="0">
                <a:solidFill>
                  <a:srgbClr val="0000FF"/>
                </a:solidFill>
              </a:rPr>
              <a:t>n</a:t>
            </a:r>
            <a:r>
              <a:rPr lang="zh-CN" altLang="en-US" sz="2400" dirty="0">
                <a:solidFill>
                  <a:srgbClr val="0000FF"/>
                </a:solidFill>
              </a:rPr>
              <a:t>维实数非负象限</a:t>
            </a:r>
          </a:p>
        </p:txBody>
      </p:sp>
      <p:sp>
        <p:nvSpPr>
          <p:cNvPr id="7" name="文本框 6"/>
          <p:cNvSpPr txBox="1"/>
          <p:nvPr/>
        </p:nvSpPr>
        <p:spPr>
          <a:xfrm>
            <a:off x="6026150" y="3707755"/>
            <a:ext cx="2590799" cy="461665"/>
          </a:xfrm>
          <a:prstGeom prst="rect">
            <a:avLst/>
          </a:prstGeom>
          <a:noFill/>
        </p:spPr>
        <p:txBody>
          <a:bodyPr wrap="square" rtlCol="0">
            <a:spAutoFit/>
          </a:bodyPr>
          <a:lstStyle/>
          <a:p>
            <a:r>
              <a:rPr lang="zh-CN" altLang="en-US" sz="2400" dirty="0">
                <a:solidFill>
                  <a:srgbClr val="0000FF"/>
                </a:solidFill>
              </a:rPr>
              <a:t>范式球</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noChangeArrowheads="1"/>
          </p:cNvSpPr>
          <p:nvPr>
            <p:ph type="title"/>
          </p:nvPr>
        </p:nvSpPr>
        <p:spPr/>
        <p:txBody>
          <a:bodyPr/>
          <a:lstStyle/>
          <a:p>
            <a:r>
              <a:rPr lang="zh-CN" altLang="en-US" b="1" dirty="0"/>
              <a:t>凸集举例</a:t>
            </a:r>
          </a:p>
        </p:txBody>
      </p:sp>
      <p:graphicFrame>
        <p:nvGraphicFramePr>
          <p:cNvPr id="27651" name="内容占位符 3"/>
          <p:cNvGraphicFramePr>
            <a:graphicFrameLocks noGrp="1" noChangeAspect="1"/>
          </p:cNvGraphicFramePr>
          <p:nvPr>
            <p:ph idx="1"/>
          </p:nvPr>
        </p:nvGraphicFramePr>
        <p:xfrm>
          <a:off x="884238" y="1508125"/>
          <a:ext cx="7237412" cy="4710113"/>
        </p:xfrm>
        <a:graphic>
          <a:graphicData uri="http://schemas.openxmlformats.org/presentationml/2006/ole">
            <mc:AlternateContent xmlns:mc="http://schemas.openxmlformats.org/markup-compatibility/2006">
              <mc:Choice xmlns:v="urn:schemas-microsoft-com:vml" Requires="v">
                <p:oleObj spid="_x0000_s10371" r:id="rId3" imgW="6629400" imgH="4314825" progId="PBrush">
                  <p:embed/>
                </p:oleObj>
              </mc:Choice>
              <mc:Fallback>
                <p:oleObj r:id="rId3" imgW="6629400" imgH="4314825" progId="PBrush">
                  <p:embed/>
                  <p:pic>
                    <p:nvPicPr>
                      <p:cNvPr id="0" name="图片 10240"/>
                      <p:cNvPicPr>
                        <a:picLocks noGrp="1" noChangeAspect="1"/>
                      </p:cNvPicPr>
                      <p:nvPr/>
                    </p:nvPicPr>
                    <p:blipFill>
                      <a:blip r:embed="rId4"/>
                      <a:stretch>
                        <a:fillRect/>
                      </a:stretch>
                    </p:blipFill>
                    <p:spPr>
                      <a:xfrm>
                        <a:off x="884238" y="1508125"/>
                        <a:ext cx="7237412" cy="4710113"/>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513106FE-E00E-4B73-BAA3-4BA6A17555EF}" type="slidenum">
              <a:rPr lang="zh-CN" altLang="zh-CN" smtClean="0"/>
              <a:t>12</a:t>
            </a:fld>
            <a:endParaRPr lang="zh-CN" altLang="zh-CN"/>
          </a:p>
        </p:txBody>
      </p:sp>
      <p:sp>
        <p:nvSpPr>
          <p:cNvPr id="6" name="文本框 5"/>
          <p:cNvSpPr txBox="1"/>
          <p:nvPr/>
        </p:nvSpPr>
        <p:spPr>
          <a:xfrm>
            <a:off x="5939065" y="1417638"/>
            <a:ext cx="2590799" cy="461665"/>
          </a:xfrm>
          <a:prstGeom prst="rect">
            <a:avLst/>
          </a:prstGeom>
          <a:noFill/>
        </p:spPr>
        <p:txBody>
          <a:bodyPr wrap="square" rtlCol="0">
            <a:spAutoFit/>
          </a:bodyPr>
          <a:lstStyle/>
          <a:p>
            <a:r>
              <a:rPr lang="zh-CN" altLang="en-US" sz="2400" dirty="0">
                <a:solidFill>
                  <a:srgbClr val="0000FF"/>
                </a:solidFill>
              </a:rPr>
              <a:t>仿射子空间</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noChangeArrowheads="1"/>
          </p:cNvSpPr>
          <p:nvPr>
            <p:ph type="title"/>
          </p:nvPr>
        </p:nvSpPr>
        <p:spPr/>
        <p:txBody>
          <a:bodyPr/>
          <a:lstStyle/>
          <a:p>
            <a:r>
              <a:rPr lang="zh-CN" altLang="en-US" b="1" dirty="0">
                <a:sym typeface="宋体" panose="02010600030101010101" pitchFamily="2" charset="-122"/>
              </a:rPr>
              <a:t>凸集举例</a:t>
            </a:r>
            <a:endParaRPr lang="zh-CN" altLang="en-US" b="1" dirty="0"/>
          </a:p>
        </p:txBody>
      </p:sp>
      <p:graphicFrame>
        <p:nvGraphicFramePr>
          <p:cNvPr id="28675" name="内容占位符 3"/>
          <p:cNvGraphicFramePr>
            <a:graphicFrameLocks noGrp="1" noChangeAspect="1"/>
          </p:cNvGraphicFramePr>
          <p:nvPr>
            <p:ph idx="1"/>
          </p:nvPr>
        </p:nvGraphicFramePr>
        <p:xfrm>
          <a:off x="849313" y="1539875"/>
          <a:ext cx="7526337" cy="4930775"/>
        </p:xfrm>
        <a:graphic>
          <a:graphicData uri="http://schemas.openxmlformats.org/presentationml/2006/ole">
            <mc:AlternateContent xmlns:mc="http://schemas.openxmlformats.org/markup-compatibility/2006">
              <mc:Choice xmlns:v="urn:schemas-microsoft-com:vml" Requires="v">
                <p:oleObj spid="_x0000_s11395" r:id="rId3" imgW="6629400" imgH="4343400" progId="PBrush">
                  <p:embed/>
                </p:oleObj>
              </mc:Choice>
              <mc:Fallback>
                <p:oleObj r:id="rId3" imgW="6629400" imgH="4343400" progId="PBrush">
                  <p:embed/>
                  <p:pic>
                    <p:nvPicPr>
                      <p:cNvPr id="0" name="图片 11264"/>
                      <p:cNvPicPr>
                        <a:picLocks noGrp="1" noChangeAspect="1"/>
                      </p:cNvPicPr>
                      <p:nvPr/>
                    </p:nvPicPr>
                    <p:blipFill>
                      <a:blip r:embed="rId4"/>
                      <a:stretch>
                        <a:fillRect/>
                      </a:stretch>
                    </p:blipFill>
                    <p:spPr>
                      <a:xfrm>
                        <a:off x="849313" y="1539875"/>
                        <a:ext cx="7526337" cy="4930775"/>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5899741D-3342-47CF-B347-554827BC504A}" type="slidenum">
              <a:rPr lang="zh-CN" altLang="zh-CN" smtClean="0"/>
              <a:t>13</a:t>
            </a:fld>
            <a:endParaRPr lang="zh-CN"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noChangeArrowheads="1"/>
          </p:cNvSpPr>
          <p:nvPr>
            <p:ph type="title"/>
          </p:nvPr>
        </p:nvSpPr>
        <p:spPr/>
        <p:txBody>
          <a:bodyPr/>
          <a:lstStyle/>
          <a:p>
            <a:r>
              <a:rPr lang="zh-CN" altLang="en-US" b="1" dirty="0"/>
              <a:t>凸函数</a:t>
            </a:r>
          </a:p>
        </p:txBody>
      </p:sp>
      <p:graphicFrame>
        <p:nvGraphicFramePr>
          <p:cNvPr id="29699" name="内容占位符 2"/>
          <p:cNvGraphicFramePr>
            <a:graphicFrameLocks noGrp="1" noChangeAspect="1"/>
          </p:cNvGraphicFramePr>
          <p:nvPr>
            <p:ph idx="1"/>
          </p:nvPr>
        </p:nvGraphicFramePr>
        <p:xfrm>
          <a:off x="747713" y="1493838"/>
          <a:ext cx="7593012" cy="4762500"/>
        </p:xfrm>
        <a:graphic>
          <a:graphicData uri="http://schemas.openxmlformats.org/presentationml/2006/ole">
            <mc:AlternateContent xmlns:mc="http://schemas.openxmlformats.org/markup-compatibility/2006">
              <mc:Choice xmlns:v="urn:schemas-microsoft-com:vml" Requires="v">
                <p:oleObj spid="_x0000_s12419" r:id="rId3" imgW="7000875" imgH="4391025" progId="PBrush">
                  <p:embed/>
                </p:oleObj>
              </mc:Choice>
              <mc:Fallback>
                <p:oleObj r:id="rId3" imgW="7000875" imgH="4391025" progId="PBrush">
                  <p:embed/>
                  <p:pic>
                    <p:nvPicPr>
                      <p:cNvPr id="0" name="图片 12288"/>
                      <p:cNvPicPr>
                        <a:picLocks noGrp="1" noChangeAspect="1"/>
                      </p:cNvPicPr>
                      <p:nvPr/>
                    </p:nvPicPr>
                    <p:blipFill>
                      <a:blip r:embed="rId4"/>
                      <a:stretch>
                        <a:fillRect/>
                      </a:stretch>
                    </p:blipFill>
                    <p:spPr>
                      <a:xfrm>
                        <a:off x="747713" y="1493838"/>
                        <a:ext cx="7593012" cy="4762500"/>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C45DF570-E8F9-4CD9-B9D6-EB3DDF2541A8}" type="slidenum">
              <a:rPr lang="zh-CN" altLang="zh-CN" smtClean="0"/>
              <a:t>14</a:t>
            </a:fld>
            <a:endParaRPr lang="zh-CN"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noChangeArrowheads="1"/>
          </p:cNvSpPr>
          <p:nvPr>
            <p:ph type="title"/>
          </p:nvPr>
        </p:nvSpPr>
        <p:spPr/>
        <p:txBody>
          <a:bodyPr/>
          <a:lstStyle/>
          <a:p>
            <a:r>
              <a:rPr lang="zh-CN" altLang="en-US" sz="4000" b="1" dirty="0"/>
              <a:t>凸函数成立的一阶条件</a:t>
            </a:r>
          </a:p>
        </p:txBody>
      </p:sp>
      <p:graphicFrame>
        <p:nvGraphicFramePr>
          <p:cNvPr id="30723" name="内容占位符 3"/>
          <p:cNvGraphicFramePr>
            <a:graphicFrameLocks noGrp="1" noChangeAspect="1"/>
          </p:cNvGraphicFramePr>
          <p:nvPr>
            <p:ph idx="1"/>
          </p:nvPr>
        </p:nvGraphicFramePr>
        <p:xfrm>
          <a:off x="693738" y="1592263"/>
          <a:ext cx="7685087" cy="4876800"/>
        </p:xfrm>
        <a:graphic>
          <a:graphicData uri="http://schemas.openxmlformats.org/presentationml/2006/ole">
            <mc:AlternateContent xmlns:mc="http://schemas.openxmlformats.org/markup-compatibility/2006">
              <mc:Choice xmlns:v="urn:schemas-microsoft-com:vml" Requires="v">
                <p:oleObj spid="_x0000_s13443" r:id="rId3" imgW="7010400" imgH="4448175" progId="PBrush">
                  <p:embed/>
                </p:oleObj>
              </mc:Choice>
              <mc:Fallback>
                <p:oleObj r:id="rId3" imgW="7010400" imgH="4448175" progId="PBrush">
                  <p:embed/>
                  <p:pic>
                    <p:nvPicPr>
                      <p:cNvPr id="0" name="图片 13312"/>
                      <p:cNvPicPr>
                        <a:picLocks noGrp="1" noChangeAspect="1"/>
                      </p:cNvPicPr>
                      <p:nvPr/>
                    </p:nvPicPr>
                    <p:blipFill>
                      <a:blip r:embed="rId4"/>
                      <a:stretch>
                        <a:fillRect/>
                      </a:stretch>
                    </p:blipFill>
                    <p:spPr>
                      <a:xfrm>
                        <a:off x="693738" y="1592263"/>
                        <a:ext cx="7685087" cy="4876800"/>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8D78DB77-0874-488A-87DD-60E690A3F23F}" type="slidenum">
              <a:rPr lang="zh-CN" altLang="zh-CN" smtClean="0"/>
              <a:t>15</a:t>
            </a:fld>
            <a:endParaRPr lang="zh-CN" altLang="zh-CN"/>
          </a:p>
        </p:txBody>
      </p:sp>
      <p:sp>
        <p:nvSpPr>
          <p:cNvPr id="5" name="文本框 4"/>
          <p:cNvSpPr txBox="1"/>
          <p:nvPr/>
        </p:nvSpPr>
        <p:spPr>
          <a:xfrm>
            <a:off x="3439706" y="1530849"/>
            <a:ext cx="879746" cy="461665"/>
          </a:xfrm>
          <a:prstGeom prst="rect">
            <a:avLst/>
          </a:prstGeom>
          <a:noFill/>
        </p:spPr>
        <p:txBody>
          <a:bodyPr wrap="square" rtlCol="0">
            <a:spAutoFit/>
          </a:bodyPr>
          <a:lstStyle/>
          <a:p>
            <a:r>
              <a:rPr lang="zh-CN" altLang="en-US" sz="2400" i="1" dirty="0">
                <a:solidFill>
                  <a:srgbClr val="0000FF"/>
                </a:solidFill>
              </a:rPr>
              <a:t>可微</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noChangeArrowheads="1"/>
          </p:cNvSpPr>
          <p:nvPr>
            <p:ph type="title"/>
          </p:nvPr>
        </p:nvSpPr>
        <p:spPr/>
        <p:txBody>
          <a:bodyPr/>
          <a:lstStyle/>
          <a:p>
            <a:r>
              <a:rPr lang="zh-CN" altLang="en-US" dirty="0"/>
              <a:t>more general than that</a:t>
            </a:r>
          </a:p>
        </p:txBody>
      </p:sp>
      <p:graphicFrame>
        <p:nvGraphicFramePr>
          <p:cNvPr id="31747" name="内容占位符 3"/>
          <p:cNvGraphicFramePr>
            <a:graphicFrameLocks noGrp="1" noChangeAspect="1"/>
          </p:cNvGraphicFramePr>
          <p:nvPr>
            <p:ph idx="1"/>
          </p:nvPr>
        </p:nvGraphicFramePr>
        <p:xfrm>
          <a:off x="704850" y="1512888"/>
          <a:ext cx="7816850" cy="4675187"/>
        </p:xfrm>
        <a:graphic>
          <a:graphicData uri="http://schemas.openxmlformats.org/presentationml/2006/ole">
            <mc:AlternateContent xmlns:mc="http://schemas.openxmlformats.org/markup-compatibility/2006">
              <mc:Choice xmlns:v="urn:schemas-microsoft-com:vml" Requires="v">
                <p:oleObj spid="_x0000_s14467" r:id="rId3" imgW="7038975" imgH="4210050" progId="PBrush">
                  <p:embed/>
                </p:oleObj>
              </mc:Choice>
              <mc:Fallback>
                <p:oleObj r:id="rId3" imgW="7038975" imgH="4210050" progId="PBrush">
                  <p:embed/>
                  <p:pic>
                    <p:nvPicPr>
                      <p:cNvPr id="0" name="图片 14336"/>
                      <p:cNvPicPr>
                        <a:picLocks noGrp="1" noChangeAspect="1"/>
                      </p:cNvPicPr>
                      <p:nvPr/>
                    </p:nvPicPr>
                    <p:blipFill>
                      <a:blip r:embed="rId4"/>
                      <a:stretch>
                        <a:fillRect/>
                      </a:stretch>
                    </p:blipFill>
                    <p:spPr>
                      <a:xfrm>
                        <a:off x="704850" y="1512888"/>
                        <a:ext cx="7816850" cy="4675187"/>
                      </a:xfrm>
                      <a:prstGeom prst="rect">
                        <a:avLst/>
                      </a:prstGeom>
                      <a:noFill/>
                      <a:ln w="9525">
                        <a:noFill/>
                      </a:ln>
                    </p:spPr>
                  </p:pic>
                </p:oleObj>
              </mc:Fallback>
            </mc:AlternateContent>
          </a:graphicData>
        </a:graphic>
      </p:graphicFrame>
      <p:sp>
        <p:nvSpPr>
          <p:cNvPr id="31748" name="矩形 1"/>
          <p:cNvSpPr>
            <a:spLocks noChangeArrowheads="1"/>
          </p:cNvSpPr>
          <p:nvPr/>
        </p:nvSpPr>
        <p:spPr bwMode="auto">
          <a:xfrm>
            <a:off x="2634701" y="1512888"/>
            <a:ext cx="29823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000" dirty="0">
                <a:solidFill>
                  <a:srgbClr val="0000FF"/>
                </a:solidFill>
                <a:latin typeface="Arial" panose="020B0604020202020204" pitchFamily="34" charset="0"/>
              </a:rPr>
              <a:t>次梯度或次微分集合</a:t>
            </a:r>
            <a:endParaRPr lang="zh-CN" altLang="en-US" sz="2000" dirty="0">
              <a:solidFill>
                <a:srgbClr val="0000FF"/>
              </a:solidFill>
              <a:latin typeface="Times New Roman" panose="02020603050405020304" pitchFamily="18" charset="0"/>
            </a:endParaRPr>
          </a:p>
        </p:txBody>
      </p:sp>
      <p:sp>
        <p:nvSpPr>
          <p:cNvPr id="3" name="灯片编号占位符 2"/>
          <p:cNvSpPr>
            <a:spLocks noGrp="1"/>
          </p:cNvSpPr>
          <p:nvPr>
            <p:ph type="sldNum" sz="quarter" idx="12"/>
          </p:nvPr>
        </p:nvSpPr>
        <p:spPr/>
        <p:txBody>
          <a:bodyPr/>
          <a:lstStyle/>
          <a:p>
            <a:pPr>
              <a:defRPr/>
            </a:pPr>
            <a:fld id="{4131C463-A37E-4181-9D81-4B77469121BC}" type="slidenum">
              <a:rPr lang="zh-CN" altLang="zh-CN" smtClean="0"/>
              <a:t>16</a:t>
            </a:fld>
            <a:endParaRPr lang="zh-CN" altLang="zh-CN"/>
          </a:p>
        </p:txBody>
      </p:sp>
      <p:sp>
        <p:nvSpPr>
          <p:cNvPr id="6" name="矩形 1"/>
          <p:cNvSpPr>
            <a:spLocks noChangeArrowheads="1"/>
          </p:cNvSpPr>
          <p:nvPr/>
        </p:nvSpPr>
        <p:spPr bwMode="auto">
          <a:xfrm>
            <a:off x="853798" y="5288053"/>
            <a:ext cx="340469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000" dirty="0">
                <a:solidFill>
                  <a:srgbClr val="0000FF"/>
                </a:solidFill>
                <a:latin typeface="Arial" panose="020B0604020202020204" pitchFamily="34" charset="0"/>
              </a:rPr>
              <a:t>在每处都存在非空的次梯度或次微分集合</a:t>
            </a:r>
            <a:endParaRPr lang="zh-CN" altLang="en-US" sz="2000" dirty="0">
              <a:solidFill>
                <a:srgbClr val="0000FF"/>
              </a:solidFill>
              <a:latin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noChangeArrowheads="1"/>
          </p:cNvSpPr>
          <p:nvPr>
            <p:ph type="title"/>
          </p:nvPr>
        </p:nvSpPr>
        <p:spPr/>
        <p:txBody>
          <a:bodyPr/>
          <a:lstStyle/>
          <a:p>
            <a:r>
              <a:rPr lang="zh-CN" altLang="en-US" sz="4000" b="1" dirty="0"/>
              <a:t>凸函数成立的二阶条件</a:t>
            </a:r>
          </a:p>
        </p:txBody>
      </p:sp>
      <p:graphicFrame>
        <p:nvGraphicFramePr>
          <p:cNvPr id="32771" name="内容占位符 2"/>
          <p:cNvGraphicFramePr>
            <a:graphicFrameLocks noGrp="1" noChangeAspect="1"/>
          </p:cNvGraphicFramePr>
          <p:nvPr>
            <p:ph idx="1"/>
          </p:nvPr>
        </p:nvGraphicFramePr>
        <p:xfrm>
          <a:off x="746125" y="1417638"/>
          <a:ext cx="7813675" cy="4821237"/>
        </p:xfrm>
        <a:graphic>
          <a:graphicData uri="http://schemas.openxmlformats.org/presentationml/2006/ole">
            <mc:AlternateContent xmlns:mc="http://schemas.openxmlformats.org/markup-compatibility/2006">
              <mc:Choice xmlns:v="urn:schemas-microsoft-com:vml" Requires="v">
                <p:oleObj spid="_x0000_s15491" r:id="rId3" imgW="7210425" imgH="4448175" progId="PBrush">
                  <p:embed/>
                </p:oleObj>
              </mc:Choice>
              <mc:Fallback>
                <p:oleObj r:id="rId3" imgW="7210425" imgH="4448175" progId="PBrush">
                  <p:embed/>
                  <p:pic>
                    <p:nvPicPr>
                      <p:cNvPr id="0" name="图片 15360"/>
                      <p:cNvPicPr>
                        <a:picLocks noGrp="1" noChangeAspect="1"/>
                      </p:cNvPicPr>
                      <p:nvPr/>
                    </p:nvPicPr>
                    <p:blipFill>
                      <a:blip r:embed="rId4"/>
                      <a:stretch>
                        <a:fillRect/>
                      </a:stretch>
                    </p:blipFill>
                    <p:spPr>
                      <a:xfrm>
                        <a:off x="746125" y="1417638"/>
                        <a:ext cx="7813675" cy="4821237"/>
                      </a:xfrm>
                      <a:prstGeom prst="rect">
                        <a:avLst/>
                      </a:prstGeom>
                      <a:noFill/>
                      <a:ln w="9525">
                        <a:noFill/>
                      </a:ln>
                    </p:spPr>
                  </p:pic>
                </p:oleObj>
              </mc:Fallback>
            </mc:AlternateContent>
          </a:graphicData>
        </a:graphic>
      </p:graphicFrame>
      <p:sp>
        <p:nvSpPr>
          <p:cNvPr id="32772" name="矩形 1"/>
          <p:cNvSpPr>
            <a:spLocks noChangeArrowheads="1"/>
          </p:cNvSpPr>
          <p:nvPr/>
        </p:nvSpPr>
        <p:spPr bwMode="auto">
          <a:xfrm>
            <a:off x="5630863" y="2298700"/>
            <a:ext cx="1991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000" dirty="0">
                <a:solidFill>
                  <a:srgbClr val="0000FF"/>
                </a:solidFill>
                <a:latin typeface="-apple-system"/>
              </a:rPr>
              <a:t>海森矩阵半正定</a:t>
            </a:r>
            <a:endParaRPr lang="zh-CN" altLang="en-US" sz="2000" dirty="0">
              <a:solidFill>
                <a:srgbClr val="0000FF"/>
              </a:solidFill>
              <a:latin typeface="Times New Roman" panose="02020603050405020304" pitchFamily="18" charset="0"/>
            </a:endParaRPr>
          </a:p>
        </p:txBody>
      </p:sp>
      <p:sp>
        <p:nvSpPr>
          <p:cNvPr id="3" name="灯片编号占位符 2"/>
          <p:cNvSpPr>
            <a:spLocks noGrp="1"/>
          </p:cNvSpPr>
          <p:nvPr>
            <p:ph type="sldNum" sz="quarter" idx="12"/>
          </p:nvPr>
        </p:nvSpPr>
        <p:spPr/>
        <p:txBody>
          <a:bodyPr/>
          <a:lstStyle/>
          <a:p>
            <a:pPr>
              <a:defRPr/>
            </a:pPr>
            <a:fld id="{B4CF8E96-2E78-48BF-8FA6-F9B3C196E30B}" type="slidenum">
              <a:rPr lang="zh-CN" altLang="zh-CN" smtClean="0"/>
              <a:t>17</a:t>
            </a:fld>
            <a:endParaRPr lang="zh-CN" altLang="zh-CN"/>
          </a:p>
        </p:txBody>
      </p:sp>
      <p:sp>
        <p:nvSpPr>
          <p:cNvPr id="6" name="文本框 5"/>
          <p:cNvSpPr txBox="1"/>
          <p:nvPr/>
        </p:nvSpPr>
        <p:spPr>
          <a:xfrm>
            <a:off x="3439705" y="1356673"/>
            <a:ext cx="1855105" cy="461665"/>
          </a:xfrm>
          <a:prstGeom prst="rect">
            <a:avLst/>
          </a:prstGeom>
          <a:noFill/>
        </p:spPr>
        <p:txBody>
          <a:bodyPr wrap="square" rtlCol="0">
            <a:spAutoFit/>
          </a:bodyPr>
          <a:lstStyle/>
          <a:p>
            <a:r>
              <a:rPr lang="zh-CN" altLang="en-US" sz="2400" b="0" i="1" dirty="0"/>
              <a:t>二阶可微</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noChangeArrowheads="1"/>
          </p:cNvSpPr>
          <p:nvPr>
            <p:ph type="title"/>
          </p:nvPr>
        </p:nvSpPr>
        <p:spPr/>
        <p:txBody>
          <a:bodyPr/>
          <a:lstStyle/>
          <a:p>
            <a:r>
              <a:rPr lang="zh-CN" altLang="en-US" sz="4000" b="1" dirty="0"/>
              <a:t>凸函数举例</a:t>
            </a:r>
          </a:p>
        </p:txBody>
      </p:sp>
      <p:graphicFrame>
        <p:nvGraphicFramePr>
          <p:cNvPr id="33795" name="内容占位符 5"/>
          <p:cNvGraphicFramePr>
            <a:graphicFrameLocks noGrp="1" noChangeAspect="1"/>
          </p:cNvGraphicFramePr>
          <p:nvPr>
            <p:ph idx="1"/>
          </p:nvPr>
        </p:nvGraphicFramePr>
        <p:xfrm>
          <a:off x="850900" y="1676400"/>
          <a:ext cx="7381875" cy="4183063"/>
        </p:xfrm>
        <a:graphic>
          <a:graphicData uri="http://schemas.openxmlformats.org/presentationml/2006/ole">
            <mc:AlternateContent xmlns:mc="http://schemas.openxmlformats.org/markup-compatibility/2006">
              <mc:Choice xmlns:v="urn:schemas-microsoft-com:vml" Requires="v">
                <p:oleObj spid="_x0000_s16515" r:id="rId3" imgW="6067425" imgH="3438525" progId="PBrush">
                  <p:embed/>
                </p:oleObj>
              </mc:Choice>
              <mc:Fallback>
                <p:oleObj r:id="rId3" imgW="6067425" imgH="3438525" progId="PBrush">
                  <p:embed/>
                  <p:pic>
                    <p:nvPicPr>
                      <p:cNvPr id="0" name="图片 16384"/>
                      <p:cNvPicPr>
                        <a:picLocks noGrp="1" noChangeAspect="1"/>
                      </p:cNvPicPr>
                      <p:nvPr/>
                    </p:nvPicPr>
                    <p:blipFill>
                      <a:blip r:embed="rId4"/>
                      <a:stretch>
                        <a:fillRect/>
                      </a:stretch>
                    </p:blipFill>
                    <p:spPr>
                      <a:xfrm>
                        <a:off x="850900" y="1676400"/>
                        <a:ext cx="7381875" cy="4183063"/>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B55A632E-2320-4722-9A3E-9CC462473AD6}" type="slidenum">
              <a:rPr lang="zh-CN" altLang="zh-CN" smtClean="0"/>
              <a:t>18</a:t>
            </a:fld>
            <a:endParaRPr lang="zh-CN" altLang="zh-CN"/>
          </a:p>
        </p:txBody>
      </p:sp>
      <p:sp>
        <p:nvSpPr>
          <p:cNvPr id="5" name="矩形 1"/>
          <p:cNvSpPr>
            <a:spLocks noChangeArrowheads="1"/>
          </p:cNvSpPr>
          <p:nvPr/>
        </p:nvSpPr>
        <p:spPr bwMode="auto">
          <a:xfrm>
            <a:off x="4141697" y="1776186"/>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000" dirty="0">
                <a:solidFill>
                  <a:srgbClr val="0000FF"/>
                </a:solidFill>
                <a:latin typeface="-apple-system"/>
              </a:rPr>
              <a:t>线性函数</a:t>
            </a:r>
            <a:endParaRPr lang="zh-CN" altLang="en-US" sz="2000" dirty="0">
              <a:solidFill>
                <a:srgbClr val="0000FF"/>
              </a:solidFill>
              <a:latin typeface="Times New Roman" panose="02020603050405020304" pitchFamily="18" charset="0"/>
            </a:endParaRPr>
          </a:p>
        </p:txBody>
      </p:sp>
      <p:sp>
        <p:nvSpPr>
          <p:cNvPr id="6" name="矩形 1"/>
          <p:cNvSpPr>
            <a:spLocks noChangeArrowheads="1"/>
          </p:cNvSpPr>
          <p:nvPr/>
        </p:nvSpPr>
        <p:spPr bwMode="auto">
          <a:xfrm>
            <a:off x="3771583" y="2991031"/>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000" dirty="0">
                <a:solidFill>
                  <a:srgbClr val="0000FF"/>
                </a:solidFill>
                <a:latin typeface="-apple-system"/>
              </a:rPr>
              <a:t>二次函数</a:t>
            </a:r>
            <a:endParaRPr lang="zh-CN" altLang="en-US" sz="2000" dirty="0">
              <a:solidFill>
                <a:srgbClr val="0000FF"/>
              </a:solidFill>
              <a:latin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noChangeArrowheads="1"/>
          </p:cNvSpPr>
          <p:nvPr>
            <p:ph type="title"/>
          </p:nvPr>
        </p:nvSpPr>
        <p:spPr/>
        <p:txBody>
          <a:bodyPr/>
          <a:lstStyle/>
          <a:p>
            <a:r>
              <a:rPr lang="zh-CN" altLang="en-US" sz="4000" b="1" dirty="0"/>
              <a:t>更多的例子</a:t>
            </a:r>
          </a:p>
        </p:txBody>
      </p:sp>
      <p:graphicFrame>
        <p:nvGraphicFramePr>
          <p:cNvPr id="34819" name="内容占位符 2"/>
          <p:cNvGraphicFramePr>
            <a:graphicFrameLocks noGrp="1" noChangeAspect="1"/>
          </p:cNvGraphicFramePr>
          <p:nvPr>
            <p:ph idx="1"/>
          </p:nvPr>
        </p:nvGraphicFramePr>
        <p:xfrm>
          <a:off x="739775" y="1543050"/>
          <a:ext cx="7586663" cy="4260850"/>
        </p:xfrm>
        <a:graphic>
          <a:graphicData uri="http://schemas.openxmlformats.org/presentationml/2006/ole">
            <mc:AlternateContent xmlns:mc="http://schemas.openxmlformats.org/markup-compatibility/2006">
              <mc:Choice xmlns:v="urn:schemas-microsoft-com:vml" Requires="v">
                <p:oleObj spid="_x0000_s17539" r:id="rId3" imgW="6715125" imgH="3771900" progId="PBrush">
                  <p:embed/>
                </p:oleObj>
              </mc:Choice>
              <mc:Fallback>
                <p:oleObj r:id="rId3" imgW="6715125" imgH="3771900" progId="PBrush">
                  <p:embed/>
                  <p:pic>
                    <p:nvPicPr>
                      <p:cNvPr id="0" name="图片 17408"/>
                      <p:cNvPicPr>
                        <a:picLocks noGrp="1" noChangeAspect="1"/>
                      </p:cNvPicPr>
                      <p:nvPr/>
                    </p:nvPicPr>
                    <p:blipFill>
                      <a:blip r:embed="rId4"/>
                      <a:stretch>
                        <a:fillRect/>
                      </a:stretch>
                    </p:blipFill>
                    <p:spPr>
                      <a:xfrm>
                        <a:off x="739775" y="1543050"/>
                        <a:ext cx="7586663" cy="4260850"/>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04DF7478-B467-49BD-8B6A-74470DD54A67}" type="slidenum">
              <a:rPr lang="zh-CN" altLang="zh-CN" smtClean="0"/>
              <a:t>19</a:t>
            </a:fld>
            <a:endParaRPr lang="zh-CN" altLang="zh-CN"/>
          </a:p>
        </p:txBody>
      </p:sp>
      <p:sp>
        <p:nvSpPr>
          <p:cNvPr id="5" name="矩形 1"/>
          <p:cNvSpPr>
            <a:spLocks noChangeArrowheads="1"/>
          </p:cNvSpPr>
          <p:nvPr/>
        </p:nvSpPr>
        <p:spPr bwMode="auto">
          <a:xfrm>
            <a:off x="5336200" y="1569978"/>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000" dirty="0">
                <a:solidFill>
                  <a:srgbClr val="0000FF"/>
                </a:solidFill>
                <a:latin typeface="-apple-system"/>
              </a:rPr>
              <a:t>范数</a:t>
            </a:r>
            <a:endParaRPr lang="zh-CN" altLang="en-US" sz="2000" dirty="0">
              <a:solidFill>
                <a:srgbClr val="0000FF"/>
              </a:solidFill>
              <a:latin typeface="Times New Roman" panose="02020603050405020304" pitchFamily="18" charset="0"/>
            </a:endParaRPr>
          </a:p>
        </p:txBody>
      </p:sp>
      <p:sp>
        <p:nvSpPr>
          <p:cNvPr id="6" name="矩形 1"/>
          <p:cNvSpPr>
            <a:spLocks noChangeArrowheads="1"/>
          </p:cNvSpPr>
          <p:nvPr/>
        </p:nvSpPr>
        <p:spPr bwMode="auto">
          <a:xfrm>
            <a:off x="6272371" y="2697738"/>
            <a:ext cx="22509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000" dirty="0">
                <a:solidFill>
                  <a:srgbClr val="0000FF"/>
                </a:solidFill>
                <a:latin typeface="-apple-system"/>
              </a:rPr>
              <a:t>与仿射函数的组合</a:t>
            </a:r>
            <a:endParaRPr lang="zh-CN" altLang="en-US" sz="2000" dirty="0">
              <a:solidFill>
                <a:srgbClr val="0000FF"/>
              </a:solidFill>
              <a:latin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4350" y="1486535"/>
            <a:ext cx="8229600" cy="4525963"/>
          </a:xfrm>
        </p:spPr>
        <p:txBody>
          <a:bodyPr/>
          <a:lstStyle/>
          <a:p>
            <a:pPr>
              <a:defRPr/>
            </a:pPr>
            <a:r>
              <a:rPr lang="zh-CN" altLang="en-US" b="1" noProof="1">
                <a:sym typeface="+mn-ea"/>
              </a:rPr>
              <a:t>为什么要优化？</a:t>
            </a:r>
            <a:endParaRPr lang="en-US" altLang="zh-CN" b="1" noProof="1">
              <a:sym typeface="+mn-ea"/>
            </a:endParaRPr>
          </a:p>
          <a:p>
            <a:pPr>
              <a:defRPr/>
            </a:pPr>
            <a:r>
              <a:rPr lang="zh-CN" altLang="en-US" b="1" noProof="1">
                <a:sym typeface="+mn-ea"/>
              </a:rPr>
              <a:t>预备知识</a:t>
            </a:r>
          </a:p>
          <a:p>
            <a:pPr>
              <a:defRPr/>
            </a:pPr>
            <a:r>
              <a:rPr lang="zh-CN" altLang="en-US" b="1" noProof="1"/>
              <a:t>凸函数</a:t>
            </a:r>
            <a:endParaRPr lang="en-US" altLang="zh-CN" b="1" noProof="1"/>
          </a:p>
          <a:p>
            <a:pPr>
              <a:defRPr/>
            </a:pPr>
            <a:r>
              <a:rPr lang="zh-CN" altLang="en-US" noProof="1">
                <a:gradFill>
                  <a:gsLst>
                    <a:gs pos="21000">
                      <a:srgbClr val="53575C"/>
                    </a:gs>
                    <a:gs pos="88000">
                      <a:srgbClr val="C5C7CA"/>
                    </a:gs>
                  </a:gsLst>
                  <a:lin ang="5400000"/>
                </a:gradFill>
              </a:rPr>
              <a:t>无约束优化</a:t>
            </a:r>
            <a:endParaRPr lang="en-US" altLang="zh-CN" noProof="1">
              <a:gradFill>
                <a:gsLst>
                  <a:gs pos="21000">
                    <a:srgbClr val="53575C"/>
                  </a:gs>
                  <a:gs pos="88000">
                    <a:srgbClr val="C5C7CA"/>
                  </a:gs>
                </a:gsLst>
                <a:lin ang="5400000"/>
              </a:gradFill>
            </a:endParaRPr>
          </a:p>
          <a:p>
            <a:pPr>
              <a:defRPr/>
            </a:pPr>
            <a:r>
              <a:rPr lang="zh-CN" altLang="en-US" noProof="1">
                <a:gradFill>
                  <a:gsLst>
                    <a:gs pos="21000">
                      <a:srgbClr val="53575C"/>
                    </a:gs>
                    <a:gs pos="88000">
                      <a:srgbClr val="C5C7CA"/>
                    </a:gs>
                  </a:gsLst>
                  <a:lin ang="5400000"/>
                </a:gradFill>
              </a:rPr>
              <a:t>约束优化</a:t>
            </a:r>
            <a:endParaRPr lang="en-US" altLang="zh-CN" noProof="1">
              <a:gradFill>
                <a:gsLst>
                  <a:gs pos="21000">
                    <a:srgbClr val="53575C"/>
                  </a:gs>
                  <a:gs pos="88000">
                    <a:srgbClr val="C5C7CA"/>
                  </a:gs>
                </a:gsLst>
                <a:lin ang="5400000"/>
              </a:gradFill>
            </a:endParaRPr>
          </a:p>
          <a:p>
            <a:pPr marL="0" indent="0">
              <a:buNone/>
              <a:defRPr/>
            </a:pPr>
            <a:endParaRPr lang="en-US" altLang="zh-CN" noProof="1">
              <a:gradFill>
                <a:gsLst>
                  <a:gs pos="21000">
                    <a:srgbClr val="53575C"/>
                  </a:gs>
                  <a:gs pos="88000">
                    <a:srgbClr val="C5C7CA"/>
                  </a:gs>
                </a:gsLst>
                <a:lin ang="5400000"/>
              </a:gradFill>
            </a:endParaRPr>
          </a:p>
          <a:p>
            <a:pPr>
              <a:defRPr/>
            </a:pPr>
            <a:endParaRPr lang="en-US" altLang="zh-CN" noProof="1"/>
          </a:p>
        </p:txBody>
      </p:sp>
      <p:sp>
        <p:nvSpPr>
          <p:cNvPr id="15363" name="标题 1"/>
          <p:cNvSpPr>
            <a:spLocks noGrp="1" noChangeArrowheads="1"/>
          </p:cNvSpPr>
          <p:nvPr>
            <p:ph type="title"/>
          </p:nvPr>
        </p:nvSpPr>
        <p:spPr/>
        <p:txBody>
          <a:bodyPr/>
          <a:lstStyle/>
          <a:p>
            <a:r>
              <a:rPr lang="zh-CN" altLang="en-US" sz="4000" b="1" dirty="0"/>
              <a:t>提纲</a:t>
            </a:r>
            <a:endParaRPr lang="en-US" altLang="zh-CN" sz="4000" b="1" dirty="0"/>
          </a:p>
        </p:txBody>
      </p:sp>
      <p:sp>
        <p:nvSpPr>
          <p:cNvPr id="2" name="灯片编号占位符 1"/>
          <p:cNvSpPr>
            <a:spLocks noGrp="1"/>
          </p:cNvSpPr>
          <p:nvPr>
            <p:ph type="sldNum" sz="quarter" idx="12"/>
          </p:nvPr>
        </p:nvSpPr>
        <p:spPr/>
        <p:txBody>
          <a:bodyPr/>
          <a:lstStyle/>
          <a:p>
            <a:pPr>
              <a:defRPr/>
            </a:pPr>
            <a:fld id="{BBDE05AF-0221-4D1E-93D2-621975BA6B89}" type="slidenum">
              <a:rPr lang="zh-CN" altLang="zh-CN" smtClean="0"/>
              <a:t>2</a:t>
            </a:fld>
            <a:endParaRPr lang="zh-CN"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noChangeArrowheads="1"/>
          </p:cNvSpPr>
          <p:nvPr>
            <p:ph type="title"/>
          </p:nvPr>
        </p:nvSpPr>
        <p:spPr/>
        <p:txBody>
          <a:bodyPr/>
          <a:lstStyle/>
          <a:p>
            <a:r>
              <a:rPr lang="zh-CN" altLang="en-US" sz="4000" b="1" dirty="0"/>
              <a:t>机器学习中的例子</a:t>
            </a:r>
          </a:p>
        </p:txBody>
      </p:sp>
      <p:graphicFrame>
        <p:nvGraphicFramePr>
          <p:cNvPr id="36867" name="内容占位符 2"/>
          <p:cNvGraphicFramePr>
            <a:graphicFrameLocks noGrp="1" noChangeAspect="1"/>
          </p:cNvGraphicFramePr>
          <p:nvPr>
            <p:ph idx="1"/>
          </p:nvPr>
        </p:nvGraphicFramePr>
        <p:xfrm>
          <a:off x="339419" y="1843374"/>
          <a:ext cx="8245782" cy="3290486"/>
        </p:xfrm>
        <a:graphic>
          <a:graphicData uri="http://schemas.openxmlformats.org/presentationml/2006/ole">
            <mc:AlternateContent xmlns:mc="http://schemas.openxmlformats.org/markup-compatibility/2006">
              <mc:Choice xmlns:v="urn:schemas-microsoft-com:vml" Requires="v">
                <p:oleObj spid="_x0000_s19587" r:id="rId3" imgW="7038975" imgH="2809875" progId="PBrush">
                  <p:embed/>
                </p:oleObj>
              </mc:Choice>
              <mc:Fallback>
                <p:oleObj r:id="rId3" imgW="7038975" imgH="2809875" progId="PBrush">
                  <p:embed/>
                  <p:pic>
                    <p:nvPicPr>
                      <p:cNvPr id="0" name="图片 19456"/>
                      <p:cNvPicPr>
                        <a:picLocks noGrp="1" noChangeAspect="1"/>
                      </p:cNvPicPr>
                      <p:nvPr/>
                    </p:nvPicPr>
                    <p:blipFill>
                      <a:blip r:embed="rId4"/>
                      <a:stretch>
                        <a:fillRect/>
                      </a:stretch>
                    </p:blipFill>
                    <p:spPr>
                      <a:xfrm>
                        <a:off x="339419" y="1843374"/>
                        <a:ext cx="8245782" cy="3290486"/>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85E94706-CE66-4AE6-BC65-BF9B8B7B7F2A}" type="slidenum">
              <a:rPr lang="zh-CN" altLang="zh-CN" smtClean="0"/>
              <a:t>20</a:t>
            </a:fld>
            <a:endParaRPr lang="zh-CN"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noChangeArrowheads="1"/>
          </p:cNvSpPr>
          <p:nvPr>
            <p:ph type="title"/>
          </p:nvPr>
        </p:nvSpPr>
        <p:spPr/>
        <p:txBody>
          <a:bodyPr/>
          <a:lstStyle/>
          <a:p>
            <a:r>
              <a:rPr lang="zh-CN" altLang="en-US" sz="4000" b="1" dirty="0"/>
              <a:t>保凸运算</a:t>
            </a:r>
          </a:p>
        </p:txBody>
      </p:sp>
      <p:graphicFrame>
        <p:nvGraphicFramePr>
          <p:cNvPr id="37891" name="内容占位符 3"/>
          <p:cNvGraphicFramePr>
            <a:graphicFrameLocks noGrp="1" noChangeAspect="1"/>
          </p:cNvGraphicFramePr>
          <p:nvPr>
            <p:ph idx="1"/>
          </p:nvPr>
        </p:nvGraphicFramePr>
        <p:xfrm>
          <a:off x="735013" y="1530350"/>
          <a:ext cx="7899400" cy="4687888"/>
        </p:xfrm>
        <a:graphic>
          <a:graphicData uri="http://schemas.openxmlformats.org/presentationml/2006/ole">
            <mc:AlternateContent xmlns:mc="http://schemas.openxmlformats.org/markup-compatibility/2006">
              <mc:Choice xmlns:v="urn:schemas-microsoft-com:vml" Requires="v">
                <p:oleObj spid="_x0000_s20611" r:id="rId3" imgW="6886575" imgH="4086225" progId="PBrush">
                  <p:embed/>
                </p:oleObj>
              </mc:Choice>
              <mc:Fallback>
                <p:oleObj r:id="rId3" imgW="6886575" imgH="4086225" progId="PBrush">
                  <p:embed/>
                  <p:pic>
                    <p:nvPicPr>
                      <p:cNvPr id="0" name="图片 20480"/>
                      <p:cNvPicPr>
                        <a:picLocks noGrp="1" noChangeAspect="1"/>
                      </p:cNvPicPr>
                      <p:nvPr/>
                    </p:nvPicPr>
                    <p:blipFill>
                      <a:blip r:embed="rId4"/>
                      <a:stretch>
                        <a:fillRect/>
                      </a:stretch>
                    </p:blipFill>
                    <p:spPr>
                      <a:xfrm>
                        <a:off x="735013" y="1530350"/>
                        <a:ext cx="7899400" cy="4687888"/>
                      </a:xfrm>
                      <a:prstGeom prst="rect">
                        <a:avLst/>
                      </a:prstGeom>
                      <a:noFill/>
                      <a:ln w="38100">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4F89FD50-6742-401F-97EE-7A2A6F9C73D1}" type="slidenum">
              <a:rPr lang="zh-CN" altLang="zh-CN" smtClean="0"/>
              <a:t>21</a:t>
            </a:fld>
            <a:endParaRPr lang="zh-CN"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noChangeArrowheads="1"/>
          </p:cNvSpPr>
          <p:nvPr>
            <p:ph type="title"/>
          </p:nvPr>
        </p:nvSpPr>
        <p:spPr/>
        <p:txBody>
          <a:bodyPr/>
          <a:lstStyle/>
          <a:p>
            <a:r>
              <a:rPr lang="zh-CN" altLang="en-US" sz="4000" b="1" dirty="0"/>
              <a:t>为什么关心函数的凸性?</a:t>
            </a:r>
          </a:p>
        </p:txBody>
      </p:sp>
      <p:sp>
        <p:nvSpPr>
          <p:cNvPr id="2" name="灯片编号占位符 1"/>
          <p:cNvSpPr>
            <a:spLocks noGrp="1"/>
          </p:cNvSpPr>
          <p:nvPr>
            <p:ph type="sldNum" sz="quarter" idx="12"/>
          </p:nvPr>
        </p:nvSpPr>
        <p:spPr/>
        <p:txBody>
          <a:bodyPr/>
          <a:lstStyle/>
          <a:p>
            <a:pPr>
              <a:defRPr/>
            </a:pPr>
            <a:fld id="{BE0C710B-7F8C-4AA3-BDEB-21F3FF07DA90}" type="slidenum">
              <a:rPr lang="zh-CN" altLang="zh-CN" smtClean="0"/>
              <a:t>22</a:t>
            </a:fld>
            <a:endParaRPr lang="zh-CN" altLang="zh-CN"/>
          </a:p>
        </p:txBody>
      </p:sp>
      <p:sp>
        <p:nvSpPr>
          <p:cNvPr id="3" name="内容占位符 2"/>
          <p:cNvSpPr>
            <a:spLocks noGrp="1"/>
          </p:cNvSpPr>
          <p:nvPr>
            <p:ph idx="1"/>
          </p:nvPr>
        </p:nvSpPr>
        <p:spPr>
          <a:xfrm>
            <a:off x="136376" y="2365004"/>
            <a:ext cx="8879595" cy="2332126"/>
          </a:xfrm>
        </p:spPr>
        <p:txBody>
          <a:bodyPr/>
          <a:lstStyle/>
          <a:p>
            <a:r>
              <a:rPr lang="zh-CN" altLang="en-US" sz="2800" b="1" dirty="0">
                <a:solidFill>
                  <a:srgbClr val="0000FF"/>
                </a:solidFill>
              </a:rPr>
              <a:t>任何局部极值都是全局极值。</a:t>
            </a:r>
          </a:p>
          <a:p>
            <a:r>
              <a:rPr lang="zh-CN" altLang="en-US" sz="2800" b="1" dirty="0">
                <a:solidFill>
                  <a:srgbClr val="0000FF"/>
                </a:solidFill>
              </a:rPr>
              <a:t>这意味着我们找到的解就是最优解。</a:t>
            </a:r>
          </a:p>
          <a:p>
            <a:r>
              <a:rPr lang="zh-CN" altLang="en-US" sz="2800" b="1" dirty="0">
                <a:solidFill>
                  <a:srgbClr val="0000FF"/>
                </a:solidFill>
              </a:rPr>
              <a:t>这使得优化变得容易，因为不必担心陷入局部极值。</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noChangeArrowheads="1"/>
          </p:cNvSpPr>
          <p:nvPr>
            <p:ph type="title"/>
          </p:nvPr>
        </p:nvSpPr>
        <p:spPr/>
        <p:txBody>
          <a:bodyPr/>
          <a:lstStyle/>
          <a:p>
            <a:r>
              <a:rPr lang="zh-CN" altLang="en-US" sz="4000" b="1" dirty="0"/>
              <a:t>凸优化问题的好处….</a:t>
            </a:r>
          </a:p>
        </p:txBody>
      </p:sp>
      <p:graphicFrame>
        <p:nvGraphicFramePr>
          <p:cNvPr id="40963" name="内容占位符 2"/>
          <p:cNvGraphicFramePr>
            <a:graphicFrameLocks noGrp="1" noChangeAspect="1"/>
          </p:cNvGraphicFramePr>
          <p:nvPr>
            <p:ph idx="1"/>
          </p:nvPr>
        </p:nvGraphicFramePr>
        <p:xfrm>
          <a:off x="727075" y="1417638"/>
          <a:ext cx="7480300" cy="4700587"/>
        </p:xfrm>
        <a:graphic>
          <a:graphicData uri="http://schemas.openxmlformats.org/presentationml/2006/ole">
            <mc:AlternateContent xmlns:mc="http://schemas.openxmlformats.org/markup-compatibility/2006">
              <mc:Choice xmlns:v="urn:schemas-microsoft-com:vml" Requires="v">
                <p:oleObj spid="_x0000_s21635" r:id="rId3" imgW="6943725" imgH="4362450" progId="PBrush">
                  <p:embed/>
                </p:oleObj>
              </mc:Choice>
              <mc:Fallback>
                <p:oleObj r:id="rId3" imgW="6943725" imgH="4362450" progId="PBrush">
                  <p:embed/>
                  <p:pic>
                    <p:nvPicPr>
                      <p:cNvPr id="0" name="图片 21504"/>
                      <p:cNvPicPr>
                        <a:picLocks noGrp="1" noChangeAspect="1"/>
                      </p:cNvPicPr>
                      <p:nvPr/>
                    </p:nvPicPr>
                    <p:blipFill>
                      <a:blip r:embed="rId4"/>
                      <a:stretch>
                        <a:fillRect/>
                      </a:stretch>
                    </p:blipFill>
                    <p:spPr>
                      <a:xfrm>
                        <a:off x="727075" y="1417638"/>
                        <a:ext cx="7480300" cy="4700587"/>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67208547-F45D-4835-B93D-697AFA9D2B9A}" type="slidenum">
              <a:rPr lang="zh-CN" altLang="zh-CN" smtClean="0"/>
              <a:t>23</a:t>
            </a:fld>
            <a:endParaRPr lang="zh-CN"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noChangeArrowheads="1"/>
          </p:cNvSpPr>
          <p:nvPr>
            <p:ph type="title"/>
          </p:nvPr>
        </p:nvSpPr>
        <p:spPr/>
        <p:txBody>
          <a:bodyPr/>
          <a:lstStyle/>
          <a:p>
            <a:r>
              <a:rPr lang="zh-CN" altLang="en-US" sz="4000" b="1" dirty="0"/>
              <a:t>Convex optimization凸优化</a:t>
            </a:r>
          </a:p>
        </p:txBody>
      </p:sp>
      <p:graphicFrame>
        <p:nvGraphicFramePr>
          <p:cNvPr id="39939" name="内容占位符 2"/>
          <p:cNvGraphicFramePr>
            <a:graphicFrameLocks noGrp="1" noChangeAspect="1"/>
          </p:cNvGraphicFramePr>
          <p:nvPr>
            <p:ph idx="1"/>
          </p:nvPr>
        </p:nvGraphicFramePr>
        <p:xfrm>
          <a:off x="326977" y="1743075"/>
          <a:ext cx="8444090" cy="3455942"/>
        </p:xfrm>
        <a:graphic>
          <a:graphicData uri="http://schemas.openxmlformats.org/presentationml/2006/ole">
            <mc:AlternateContent xmlns:mc="http://schemas.openxmlformats.org/markup-compatibility/2006">
              <mc:Choice xmlns:v="urn:schemas-microsoft-com:vml" Requires="v">
                <p:oleObj spid="_x0000_s22659" r:id="rId3" imgW="7286625" imgH="2981325" progId="PBrush">
                  <p:embed/>
                </p:oleObj>
              </mc:Choice>
              <mc:Fallback>
                <p:oleObj r:id="rId3" imgW="7286625" imgH="2981325" progId="PBrush">
                  <p:embed/>
                  <p:pic>
                    <p:nvPicPr>
                      <p:cNvPr id="0" name="图片 22528"/>
                      <p:cNvPicPr>
                        <a:picLocks noGrp="1" noChangeAspect="1"/>
                      </p:cNvPicPr>
                      <p:nvPr/>
                    </p:nvPicPr>
                    <p:blipFill>
                      <a:blip r:embed="rId4"/>
                      <a:stretch>
                        <a:fillRect/>
                      </a:stretch>
                    </p:blipFill>
                    <p:spPr>
                      <a:xfrm>
                        <a:off x="326977" y="1743075"/>
                        <a:ext cx="8444090" cy="3455942"/>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720BE9F8-7005-4340-89C1-02E7B2809ED1}" type="slidenum">
              <a:rPr lang="zh-CN" altLang="zh-CN" smtClean="0"/>
              <a:t>24</a:t>
            </a:fld>
            <a:endParaRPr lang="zh-CN" altLang="zh-CN"/>
          </a:p>
        </p:txBody>
      </p:sp>
      <p:sp>
        <p:nvSpPr>
          <p:cNvPr id="3" name="矩形 2"/>
          <p:cNvSpPr/>
          <p:nvPr/>
        </p:nvSpPr>
        <p:spPr>
          <a:xfrm>
            <a:off x="6870483" y="4675797"/>
            <a:ext cx="1415772" cy="461665"/>
          </a:xfrm>
          <a:prstGeom prst="rect">
            <a:avLst/>
          </a:prstGeom>
        </p:spPr>
        <p:txBody>
          <a:bodyPr wrap="none">
            <a:spAutoFit/>
          </a:bodyPr>
          <a:lstStyle/>
          <a:p>
            <a:r>
              <a:rPr lang="zh-CN" altLang="en-US" sz="2400" dirty="0">
                <a:solidFill>
                  <a:srgbClr val="0000FF"/>
                </a:solidFill>
                <a:latin typeface="Arial" panose="020B0604020202020204" pitchFamily="34" charset="0"/>
              </a:rPr>
              <a:t>仿射函数</a:t>
            </a:r>
            <a:endParaRPr lang="zh-CN" altLang="en-US" sz="2400" dirty="0">
              <a:solidFill>
                <a:srgbClr val="0000FF"/>
              </a:solidFill>
            </a:endParaRPr>
          </a:p>
        </p:txBody>
      </p:sp>
      <p:sp>
        <p:nvSpPr>
          <p:cNvPr id="6" name="矩形 5"/>
          <p:cNvSpPr/>
          <p:nvPr/>
        </p:nvSpPr>
        <p:spPr>
          <a:xfrm>
            <a:off x="7065914" y="4225766"/>
            <a:ext cx="800219" cy="461665"/>
          </a:xfrm>
          <a:prstGeom prst="rect">
            <a:avLst/>
          </a:prstGeom>
        </p:spPr>
        <p:txBody>
          <a:bodyPr wrap="none">
            <a:spAutoFit/>
          </a:bodyPr>
          <a:lstStyle/>
          <a:p>
            <a:r>
              <a:rPr lang="zh-CN" altLang="en-US" sz="2400" dirty="0">
                <a:solidFill>
                  <a:srgbClr val="0000FF"/>
                </a:solidFill>
                <a:latin typeface="Arial" panose="020B0604020202020204" pitchFamily="34" charset="0"/>
              </a:rPr>
              <a:t>凸集</a:t>
            </a:r>
            <a:endParaRPr lang="zh-CN" altLang="en-US" sz="2400" dirty="0">
              <a:solidFill>
                <a:srgbClr val="0000FF"/>
              </a:solidFill>
            </a:endParaRPr>
          </a:p>
        </p:txBody>
      </p:sp>
      <p:sp>
        <p:nvSpPr>
          <p:cNvPr id="7" name="矩形 6"/>
          <p:cNvSpPr/>
          <p:nvPr/>
        </p:nvSpPr>
        <p:spPr>
          <a:xfrm>
            <a:off x="7035433" y="3754221"/>
            <a:ext cx="1107996" cy="461665"/>
          </a:xfrm>
          <a:prstGeom prst="rect">
            <a:avLst/>
          </a:prstGeom>
        </p:spPr>
        <p:txBody>
          <a:bodyPr wrap="none">
            <a:spAutoFit/>
          </a:bodyPr>
          <a:lstStyle/>
          <a:p>
            <a:r>
              <a:rPr lang="zh-CN" altLang="en-US" sz="2400" dirty="0">
                <a:solidFill>
                  <a:srgbClr val="0000FF"/>
                </a:solidFill>
                <a:latin typeface="Arial" panose="020B0604020202020204" pitchFamily="34" charset="0"/>
              </a:rPr>
              <a:t>凸函数</a:t>
            </a:r>
            <a:endParaRPr lang="zh-CN" altLang="en-US" sz="2400" dirty="0">
              <a:solidFill>
                <a:srgbClr val="0000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noChangeArrowheads="1"/>
          </p:cNvSpPr>
          <p:nvPr>
            <p:ph type="title"/>
          </p:nvPr>
        </p:nvSpPr>
        <p:spPr/>
        <p:txBody>
          <a:bodyPr/>
          <a:lstStyle/>
          <a:p>
            <a:r>
              <a:rPr lang="zh-CN" altLang="en-US" sz="4000" b="1" dirty="0"/>
              <a:t>凸优化的更多性质</a:t>
            </a:r>
          </a:p>
        </p:txBody>
      </p:sp>
      <p:graphicFrame>
        <p:nvGraphicFramePr>
          <p:cNvPr id="41987" name="内容占位符 2"/>
          <p:cNvGraphicFramePr>
            <a:graphicFrameLocks noGrp="1" noChangeAspect="1"/>
          </p:cNvGraphicFramePr>
          <p:nvPr>
            <p:ph idx="1"/>
          </p:nvPr>
        </p:nvGraphicFramePr>
        <p:xfrm>
          <a:off x="762000" y="1731963"/>
          <a:ext cx="7699375" cy="3271837"/>
        </p:xfrm>
        <a:graphic>
          <a:graphicData uri="http://schemas.openxmlformats.org/presentationml/2006/ole">
            <mc:AlternateContent xmlns:mc="http://schemas.openxmlformats.org/markup-compatibility/2006">
              <mc:Choice xmlns:v="urn:schemas-microsoft-com:vml" Requires="v">
                <p:oleObj spid="_x0000_s23683" r:id="rId3" imgW="6524625" imgH="2771775" progId="PBrush">
                  <p:embed/>
                </p:oleObj>
              </mc:Choice>
              <mc:Fallback>
                <p:oleObj r:id="rId3" imgW="6524625" imgH="2771775" progId="PBrush">
                  <p:embed/>
                  <p:pic>
                    <p:nvPicPr>
                      <p:cNvPr id="0" name="图片 23552"/>
                      <p:cNvPicPr>
                        <a:picLocks noGrp="1" noChangeAspect="1"/>
                      </p:cNvPicPr>
                      <p:nvPr/>
                    </p:nvPicPr>
                    <p:blipFill>
                      <a:blip r:embed="rId4"/>
                      <a:stretch>
                        <a:fillRect/>
                      </a:stretch>
                    </p:blipFill>
                    <p:spPr>
                      <a:xfrm>
                        <a:off x="762000" y="1731963"/>
                        <a:ext cx="7699375" cy="3271837"/>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E480B5A1-51E6-4672-B778-E53A7BBFECA9}" type="slidenum">
              <a:rPr lang="zh-CN" altLang="zh-CN" smtClean="0"/>
              <a:t>25</a:t>
            </a:fld>
            <a:endParaRPr lang="zh-CN"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4350" y="1486535"/>
            <a:ext cx="8229600" cy="4525963"/>
          </a:xfrm>
        </p:spPr>
        <p:txBody>
          <a:bodyPr/>
          <a:lstStyle/>
          <a:p>
            <a:pPr>
              <a:defRPr/>
            </a:pPr>
            <a:r>
              <a:rPr lang="zh-CN" altLang="en-US" noProof="1">
                <a:gradFill>
                  <a:gsLst>
                    <a:gs pos="21000">
                      <a:srgbClr val="53575C"/>
                    </a:gs>
                    <a:gs pos="88000">
                      <a:srgbClr val="C5C7CA"/>
                    </a:gs>
                  </a:gsLst>
                  <a:lin ang="5400000"/>
                </a:gradFill>
                <a:sym typeface="+mn-ea"/>
              </a:rPr>
              <a:t>为什么要优化？</a:t>
            </a:r>
            <a:endParaRPr lang="en-US" altLang="zh-CN" noProof="1">
              <a:gradFill>
                <a:gsLst>
                  <a:gs pos="21000">
                    <a:srgbClr val="53575C"/>
                  </a:gs>
                  <a:gs pos="88000">
                    <a:srgbClr val="C5C7CA"/>
                  </a:gs>
                </a:gsLst>
                <a:lin ang="5400000"/>
              </a:gradFill>
              <a:sym typeface="+mn-ea"/>
            </a:endParaRPr>
          </a:p>
          <a:p>
            <a:pPr>
              <a:defRPr/>
            </a:pPr>
            <a:r>
              <a:rPr lang="zh-CN" altLang="en-US" noProof="1">
                <a:gradFill>
                  <a:gsLst>
                    <a:gs pos="21000">
                      <a:srgbClr val="53575C"/>
                    </a:gs>
                    <a:gs pos="88000">
                      <a:srgbClr val="C5C7CA"/>
                    </a:gs>
                  </a:gsLst>
                  <a:lin ang="5400000"/>
                </a:gradFill>
                <a:sym typeface="+mn-ea"/>
              </a:rPr>
              <a:t>预备知识</a:t>
            </a:r>
          </a:p>
          <a:p>
            <a:pPr>
              <a:defRPr/>
            </a:pPr>
            <a:r>
              <a:rPr lang="zh-CN" altLang="en-US" noProof="1">
                <a:gradFill>
                  <a:gsLst>
                    <a:gs pos="21000">
                      <a:srgbClr val="53575C"/>
                    </a:gs>
                    <a:gs pos="88000">
                      <a:srgbClr val="C5C7CA"/>
                    </a:gs>
                  </a:gsLst>
                  <a:lin ang="5400000"/>
                </a:gradFill>
              </a:rPr>
              <a:t>凸函数</a:t>
            </a:r>
            <a:endParaRPr lang="en-US" altLang="zh-CN" noProof="1">
              <a:gradFill>
                <a:gsLst>
                  <a:gs pos="21000">
                    <a:srgbClr val="53575C"/>
                  </a:gs>
                  <a:gs pos="88000">
                    <a:srgbClr val="C5C7CA"/>
                  </a:gs>
                </a:gsLst>
                <a:lin ang="5400000"/>
              </a:gradFill>
            </a:endParaRPr>
          </a:p>
          <a:p>
            <a:pPr>
              <a:defRPr/>
            </a:pPr>
            <a:r>
              <a:rPr lang="zh-CN" altLang="en-US" b="1" noProof="1"/>
              <a:t>无约束优化</a:t>
            </a:r>
            <a:endParaRPr lang="en-US" altLang="zh-CN" b="1" noProof="1"/>
          </a:p>
          <a:p>
            <a:pPr lvl="1">
              <a:defRPr/>
            </a:pPr>
            <a:r>
              <a:rPr lang="zh-CN" altLang="en-US" noProof="1"/>
              <a:t>梯度下降</a:t>
            </a:r>
            <a:endParaRPr lang="en-US" altLang="zh-CN" noProof="1"/>
          </a:p>
          <a:p>
            <a:pPr lvl="1">
              <a:defRPr/>
            </a:pPr>
            <a:r>
              <a:rPr lang="zh-CN" altLang="en-US" noProof="1"/>
              <a:t>梯度下降法的不同形式</a:t>
            </a:r>
            <a:endParaRPr lang="en-US" altLang="zh-CN" noProof="1"/>
          </a:p>
          <a:p>
            <a:pPr>
              <a:defRPr/>
            </a:pPr>
            <a:r>
              <a:rPr lang="zh-CN" altLang="en-US" noProof="1">
                <a:gradFill>
                  <a:gsLst>
                    <a:gs pos="21000">
                      <a:srgbClr val="53575C"/>
                    </a:gs>
                    <a:gs pos="88000">
                      <a:srgbClr val="C5C7CA"/>
                    </a:gs>
                  </a:gsLst>
                  <a:lin ang="5400000"/>
                </a:gradFill>
              </a:rPr>
              <a:t>约束优化</a:t>
            </a:r>
            <a:endParaRPr lang="en-US" altLang="zh-CN" noProof="1">
              <a:gradFill>
                <a:gsLst>
                  <a:gs pos="21000">
                    <a:srgbClr val="53575C"/>
                  </a:gs>
                  <a:gs pos="88000">
                    <a:srgbClr val="C5C7CA"/>
                  </a:gs>
                </a:gsLst>
                <a:lin ang="5400000"/>
              </a:gradFill>
            </a:endParaRPr>
          </a:p>
          <a:p>
            <a:pPr marL="0" indent="0">
              <a:buNone/>
              <a:defRPr/>
            </a:pPr>
            <a:endParaRPr lang="en-US" altLang="zh-CN" noProof="1">
              <a:gradFill>
                <a:gsLst>
                  <a:gs pos="21000">
                    <a:srgbClr val="53575C"/>
                  </a:gs>
                  <a:gs pos="88000">
                    <a:srgbClr val="C5C7CA"/>
                  </a:gs>
                </a:gsLst>
                <a:lin ang="5400000"/>
              </a:gradFill>
            </a:endParaRPr>
          </a:p>
          <a:p>
            <a:pPr>
              <a:defRPr/>
            </a:pPr>
            <a:endParaRPr lang="en-US" altLang="zh-CN" noProof="1"/>
          </a:p>
        </p:txBody>
      </p:sp>
      <p:sp>
        <p:nvSpPr>
          <p:cNvPr id="15363" name="标题 1"/>
          <p:cNvSpPr>
            <a:spLocks noGrp="1" noChangeArrowheads="1"/>
          </p:cNvSpPr>
          <p:nvPr>
            <p:ph type="title"/>
          </p:nvPr>
        </p:nvSpPr>
        <p:spPr/>
        <p:txBody>
          <a:bodyPr/>
          <a:lstStyle/>
          <a:p>
            <a:r>
              <a:rPr lang="zh-CN" altLang="en-US" sz="4000" b="1" dirty="0"/>
              <a:t>提纲</a:t>
            </a:r>
            <a:endParaRPr lang="en-US" altLang="zh-CN" sz="4000" b="1" dirty="0"/>
          </a:p>
        </p:txBody>
      </p:sp>
      <p:sp>
        <p:nvSpPr>
          <p:cNvPr id="2" name="灯片编号占位符 1"/>
          <p:cNvSpPr>
            <a:spLocks noGrp="1"/>
          </p:cNvSpPr>
          <p:nvPr>
            <p:ph type="sldNum" sz="quarter" idx="12"/>
          </p:nvPr>
        </p:nvSpPr>
        <p:spPr/>
        <p:txBody>
          <a:bodyPr/>
          <a:lstStyle/>
          <a:p>
            <a:pPr>
              <a:defRPr/>
            </a:pPr>
            <a:fld id="{BBDE05AF-0221-4D1E-93D2-621975BA6B89}" type="slidenum">
              <a:rPr lang="zh-CN" altLang="zh-CN" smtClean="0"/>
              <a:t>26</a:t>
            </a:fld>
            <a:endParaRPr lang="zh-CN"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noProof="1"/>
              <a:t>无约束优化</a:t>
            </a:r>
            <a:endParaRPr lang="zh-CN" altLang="en-US" dirty="0"/>
          </a:p>
        </p:txBody>
      </p:sp>
      <p:sp>
        <p:nvSpPr>
          <p:cNvPr id="3" name="内容占位符 2"/>
          <p:cNvSpPr>
            <a:spLocks noGrp="1"/>
          </p:cNvSpPr>
          <p:nvPr>
            <p:ph idx="1"/>
          </p:nvPr>
        </p:nvSpPr>
        <p:spPr>
          <a:xfrm>
            <a:off x="591954" y="4728412"/>
            <a:ext cx="8109284" cy="1585762"/>
          </a:xfrm>
        </p:spPr>
        <p:txBody>
          <a:bodyPr/>
          <a:lstStyle/>
          <a:p>
            <a:r>
              <a:rPr lang="zh-CN" altLang="en-US" sz="2800" b="1" dirty="0"/>
              <a:t>如果</a:t>
            </a:r>
            <a:r>
              <a:rPr lang="zh-CN" altLang="en-US" sz="2800" b="1" dirty="0">
                <a:solidFill>
                  <a:srgbClr val="FF0000"/>
                </a:solidFill>
              </a:rPr>
              <a:t>没有解析解</a:t>
            </a:r>
            <a:r>
              <a:rPr lang="zh-CN" altLang="en-US" sz="2800" b="1" dirty="0"/>
              <a:t>的话，可以使用梯度下降或牛顿方法等</a:t>
            </a:r>
            <a:r>
              <a:rPr lang="zh-CN" altLang="en-US" sz="2800" b="1" dirty="0">
                <a:solidFill>
                  <a:srgbClr val="0000FF"/>
                </a:solidFill>
              </a:rPr>
              <a:t>迭代的手段</a:t>
            </a:r>
            <a:r>
              <a:rPr lang="zh-CN" altLang="en-US" sz="2800" b="1" dirty="0"/>
              <a:t>来使</a:t>
            </a:r>
            <a:r>
              <a:rPr lang="en-US" altLang="zh-CN" sz="2800" b="1" dirty="0"/>
              <a:t>x</a:t>
            </a:r>
            <a:r>
              <a:rPr lang="zh-CN" altLang="en-US" sz="2800" b="1" dirty="0"/>
              <a:t>沿负梯度方向逐步逼近极小值点</a:t>
            </a:r>
          </a:p>
        </p:txBody>
      </p:sp>
      <p:sp>
        <p:nvSpPr>
          <p:cNvPr id="4" name="灯片编号占位符 3"/>
          <p:cNvSpPr>
            <a:spLocks noGrp="1"/>
          </p:cNvSpPr>
          <p:nvPr>
            <p:ph type="sldNum" sz="quarter" idx="12"/>
          </p:nvPr>
        </p:nvSpPr>
        <p:spPr/>
        <p:txBody>
          <a:bodyPr/>
          <a:lstStyle/>
          <a:p>
            <a:pPr>
              <a:defRPr/>
            </a:pPr>
            <a:fld id="{96FAF657-B252-45C8-9F50-2521E0DD20D1}" type="slidenum">
              <a:rPr lang="zh-CN" altLang="zh-CN" smtClean="0"/>
              <a:t>27</a:t>
            </a:fld>
            <a:endParaRPr lang="zh-CN" altLang="zh-CN"/>
          </a:p>
        </p:txBody>
      </p:sp>
      <p:pic>
        <p:nvPicPr>
          <p:cNvPr id="135170" name="Picture 2"/>
          <p:cNvPicPr>
            <a:picLocks noChangeAspect="1" noChangeArrowheads="1"/>
          </p:cNvPicPr>
          <p:nvPr/>
        </p:nvPicPr>
        <p:blipFill>
          <a:blip r:embed="rId2"/>
          <a:srcRect/>
          <a:stretch>
            <a:fillRect/>
          </a:stretch>
        </p:blipFill>
        <p:spPr bwMode="auto">
          <a:xfrm>
            <a:off x="1166712" y="1694548"/>
            <a:ext cx="6791325" cy="1466850"/>
          </a:xfrm>
          <a:prstGeom prst="rect">
            <a:avLst/>
          </a:prstGeom>
          <a:noFill/>
          <a:ln w="9525">
            <a:noFill/>
            <a:miter lim="800000"/>
            <a:headEnd/>
            <a:tailEnd/>
          </a:ln>
          <a:effectLst/>
        </p:spPr>
      </p:pic>
      <p:pic>
        <p:nvPicPr>
          <p:cNvPr id="135171" name="Picture 3"/>
          <p:cNvPicPr>
            <a:picLocks noChangeAspect="1" noChangeArrowheads="1"/>
          </p:cNvPicPr>
          <p:nvPr/>
        </p:nvPicPr>
        <p:blipFill>
          <a:blip r:embed="rId3"/>
          <a:srcRect/>
          <a:stretch>
            <a:fillRect/>
          </a:stretch>
        </p:blipFill>
        <p:spPr bwMode="auto">
          <a:xfrm>
            <a:off x="1270233" y="3426343"/>
            <a:ext cx="6432769" cy="73177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noChangeArrowheads="1"/>
          </p:cNvSpPr>
          <p:nvPr>
            <p:ph type="title"/>
          </p:nvPr>
        </p:nvSpPr>
        <p:spPr/>
        <p:txBody>
          <a:bodyPr/>
          <a:lstStyle/>
          <a:p>
            <a:r>
              <a:rPr lang="zh-CN" altLang="en-US" sz="4000" b="1" dirty="0"/>
              <a:t>Gradient Descent 梯度下降</a:t>
            </a:r>
          </a:p>
        </p:txBody>
      </p:sp>
      <p:graphicFrame>
        <p:nvGraphicFramePr>
          <p:cNvPr id="45059" name="内容占位符 5"/>
          <p:cNvGraphicFramePr>
            <a:graphicFrameLocks noGrp="1" noChangeAspect="1"/>
          </p:cNvGraphicFramePr>
          <p:nvPr>
            <p:ph idx="1"/>
            <p:extLst>
              <p:ext uri="{D42A27DB-BD31-4B8C-83A1-F6EECF244321}">
                <p14:modId xmlns:p14="http://schemas.microsoft.com/office/powerpoint/2010/main" val="4002434422"/>
              </p:ext>
            </p:extLst>
          </p:nvPr>
        </p:nvGraphicFramePr>
        <p:xfrm>
          <a:off x="1091956" y="1172369"/>
          <a:ext cx="7381875" cy="3346450"/>
        </p:xfrm>
        <a:graphic>
          <a:graphicData uri="http://schemas.openxmlformats.org/presentationml/2006/ole">
            <mc:AlternateContent xmlns:mc="http://schemas.openxmlformats.org/markup-compatibility/2006">
              <mc:Choice xmlns:v="urn:schemas-microsoft-com:vml" Requires="v">
                <p:oleObj spid="_x0000_s24707" r:id="rId3" imgW="5715000" imgH="2590800" progId="PBrush">
                  <p:embed/>
                </p:oleObj>
              </mc:Choice>
              <mc:Fallback>
                <p:oleObj r:id="rId3" imgW="5715000" imgH="2590800" progId="PBrush">
                  <p:embed/>
                  <p:pic>
                    <p:nvPicPr>
                      <p:cNvPr id="0" name="图片 24576"/>
                      <p:cNvPicPr>
                        <a:picLocks noGrp="1" noChangeAspect="1"/>
                      </p:cNvPicPr>
                      <p:nvPr/>
                    </p:nvPicPr>
                    <p:blipFill>
                      <a:blip r:embed="rId4"/>
                      <a:stretch>
                        <a:fillRect/>
                      </a:stretch>
                    </p:blipFill>
                    <p:spPr>
                      <a:xfrm>
                        <a:off x="1091956" y="1172369"/>
                        <a:ext cx="7381875" cy="3346450"/>
                      </a:xfrm>
                      <a:prstGeom prst="rect">
                        <a:avLst/>
                      </a:prstGeom>
                      <a:noFill/>
                      <a:ln w="9525">
                        <a:noFill/>
                      </a:ln>
                    </p:spPr>
                  </p:pic>
                </p:oleObj>
              </mc:Fallback>
            </mc:AlternateContent>
          </a:graphicData>
        </a:graphic>
      </p:graphicFrame>
      <p:sp>
        <p:nvSpPr>
          <p:cNvPr id="45060" name="文本框 8"/>
          <p:cNvSpPr txBox="1">
            <a:spLocks noChangeArrowheads="1"/>
          </p:cNvSpPr>
          <p:nvPr/>
        </p:nvSpPr>
        <p:spPr bwMode="auto">
          <a:xfrm>
            <a:off x="2382838" y="4319588"/>
            <a:ext cx="1606550" cy="398462"/>
          </a:xfrm>
          <a:prstGeom prst="rect">
            <a:avLst/>
          </a:prstGeom>
          <a:solidFill>
            <a:schemeClr val="bg1"/>
          </a:solidFill>
          <a:ln w="9525">
            <a:solidFill>
              <a:schemeClr val="bg1"/>
            </a:solidFill>
            <a:rou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000" b="0">
                <a:solidFill>
                  <a:srgbClr val="595959"/>
                </a:solidFill>
                <a:latin typeface="Euclid Math One" charset="0"/>
              </a:rPr>
              <a:t>learning rate</a:t>
            </a:r>
          </a:p>
        </p:txBody>
      </p:sp>
      <p:sp>
        <p:nvSpPr>
          <p:cNvPr id="2" name="灯片编号占位符 1"/>
          <p:cNvSpPr>
            <a:spLocks noGrp="1"/>
          </p:cNvSpPr>
          <p:nvPr>
            <p:ph type="sldNum" sz="quarter" idx="12"/>
          </p:nvPr>
        </p:nvSpPr>
        <p:spPr/>
        <p:txBody>
          <a:bodyPr/>
          <a:lstStyle/>
          <a:p>
            <a:pPr>
              <a:defRPr/>
            </a:pPr>
            <a:fld id="{00110FEE-3AFC-4A06-B3E6-D744EC4CAFCF}" type="slidenum">
              <a:rPr lang="zh-CN" altLang="zh-CN" smtClean="0"/>
              <a:t>28</a:t>
            </a:fld>
            <a:endParaRPr lang="zh-CN" altLang="zh-CN"/>
          </a:p>
        </p:txBody>
      </p:sp>
      <p:sp>
        <p:nvSpPr>
          <p:cNvPr id="45062" name="文本框 2"/>
          <p:cNvSpPr txBox="1">
            <a:spLocks noChangeArrowheads="1"/>
          </p:cNvSpPr>
          <p:nvPr/>
        </p:nvSpPr>
        <p:spPr bwMode="auto">
          <a:xfrm>
            <a:off x="1747044" y="4175308"/>
            <a:ext cx="1271588"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zh-CN" altLang="en-US" sz="2000" dirty="0">
                <a:solidFill>
                  <a:srgbClr val="0000FF"/>
                </a:solidFill>
                <a:latin typeface="Times New Roman" panose="02020603050405020304" pitchFamily="18" charset="0"/>
              </a:rPr>
              <a:t>学习率</a:t>
            </a:r>
          </a:p>
        </p:txBody>
      </p:sp>
      <p:cxnSp>
        <p:nvCxnSpPr>
          <p:cNvPr id="5" name="直接连接符 4"/>
          <p:cNvCxnSpPr/>
          <p:nvPr/>
        </p:nvCxnSpPr>
        <p:spPr>
          <a:xfrm>
            <a:off x="6338010" y="3634737"/>
            <a:ext cx="785308" cy="1075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文本框 2"/>
          <p:cNvSpPr txBox="1">
            <a:spLocks noChangeArrowheads="1"/>
          </p:cNvSpPr>
          <p:nvPr/>
        </p:nvSpPr>
        <p:spPr bwMode="auto">
          <a:xfrm>
            <a:off x="6292939" y="3672977"/>
            <a:ext cx="1271588"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000" dirty="0">
                <a:solidFill>
                  <a:srgbClr val="0000FF"/>
                </a:solidFill>
                <a:latin typeface="Times New Roman" panose="02020603050405020304" pitchFamily="18" charset="0"/>
              </a:rPr>
              <a:t>梯度</a:t>
            </a:r>
          </a:p>
        </p:txBody>
      </p:sp>
      <p:pic>
        <p:nvPicPr>
          <p:cNvPr id="9" name="内容占位符 4">
            <a:extLst>
              <a:ext uri="{FF2B5EF4-FFF2-40B4-BE49-F238E27FC236}">
                <a16:creationId xmlns:a16="http://schemas.microsoft.com/office/drawing/2014/main" id="{4A37629A-BE01-4F5D-AA2F-6FDB7E30503B}"/>
              </a:ext>
            </a:extLst>
          </p:cNvPr>
          <p:cNvPicPr>
            <a:picLocks noChangeAspect="1"/>
          </p:cNvPicPr>
          <p:nvPr/>
        </p:nvPicPr>
        <p:blipFill>
          <a:blip r:embed="rId5"/>
          <a:stretch>
            <a:fillRect/>
          </a:stretch>
        </p:blipFill>
        <p:spPr bwMode="auto">
          <a:xfrm>
            <a:off x="3098188" y="4279258"/>
            <a:ext cx="4081392" cy="2432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D865D3F3-E9B7-4E35-9AB3-D1D56746FCF7}"/>
              </a:ext>
            </a:extLst>
          </p:cNvPr>
          <p:cNvSpPr txBox="1"/>
          <p:nvPr/>
        </p:nvSpPr>
        <p:spPr>
          <a:xfrm>
            <a:off x="2532307" y="5099639"/>
            <a:ext cx="566072" cy="830997"/>
          </a:xfrm>
          <a:prstGeom prst="rect">
            <a:avLst/>
          </a:prstGeom>
          <a:noFill/>
        </p:spPr>
        <p:txBody>
          <a:bodyPr wrap="square" rtlCol="0">
            <a:spAutoFit/>
          </a:bodyPr>
          <a:lstStyle/>
          <a:p>
            <a:r>
              <a:rPr lang="zh-CN" altLang="en-US" sz="2400" dirty="0">
                <a:solidFill>
                  <a:srgbClr val="FF0000"/>
                </a:solidFill>
              </a:rPr>
              <a:t>太大</a:t>
            </a:r>
          </a:p>
        </p:txBody>
      </p:sp>
      <p:sp>
        <p:nvSpPr>
          <p:cNvPr id="12" name="文本框 11">
            <a:extLst>
              <a:ext uri="{FF2B5EF4-FFF2-40B4-BE49-F238E27FC236}">
                <a16:creationId xmlns:a16="http://schemas.microsoft.com/office/drawing/2014/main" id="{24EA1B4B-9D59-418F-9D8B-FA806AB6C0C1}"/>
              </a:ext>
            </a:extLst>
          </p:cNvPr>
          <p:cNvSpPr txBox="1"/>
          <p:nvPr/>
        </p:nvSpPr>
        <p:spPr>
          <a:xfrm>
            <a:off x="7240573" y="5001051"/>
            <a:ext cx="566072" cy="830997"/>
          </a:xfrm>
          <a:prstGeom prst="rect">
            <a:avLst/>
          </a:prstGeom>
          <a:noFill/>
        </p:spPr>
        <p:txBody>
          <a:bodyPr wrap="square" rtlCol="0">
            <a:spAutoFit/>
          </a:bodyPr>
          <a:lstStyle/>
          <a:p>
            <a:r>
              <a:rPr lang="zh-CN" altLang="en-US" sz="2400" dirty="0">
                <a:solidFill>
                  <a:srgbClr val="FF0000"/>
                </a:solidFill>
              </a:rPr>
              <a:t>太小</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noChangeArrowheads="1"/>
          </p:cNvSpPr>
          <p:nvPr>
            <p:ph type="title"/>
          </p:nvPr>
        </p:nvSpPr>
        <p:spPr/>
        <p:txBody>
          <a:bodyPr/>
          <a:lstStyle/>
          <a:p>
            <a:r>
              <a:rPr lang="zh-CN" altLang="en-US" sz="3600" b="1" dirty="0"/>
              <a:t>梯度下降算法</a:t>
            </a:r>
          </a:p>
        </p:txBody>
      </p:sp>
      <p:sp>
        <p:nvSpPr>
          <p:cNvPr id="2" name="灯片编号占位符 1"/>
          <p:cNvSpPr>
            <a:spLocks noGrp="1"/>
          </p:cNvSpPr>
          <p:nvPr>
            <p:ph type="sldNum" sz="quarter" idx="12"/>
          </p:nvPr>
        </p:nvSpPr>
        <p:spPr/>
        <p:txBody>
          <a:bodyPr/>
          <a:lstStyle/>
          <a:p>
            <a:pPr>
              <a:defRPr/>
            </a:pPr>
            <a:fld id="{4AB76FE0-16DA-4E4A-B589-79CC2C339737}" type="slidenum">
              <a:rPr lang="zh-CN" altLang="zh-CN" smtClean="0"/>
              <a:t>29</a:t>
            </a:fld>
            <a:endParaRPr lang="zh-CN" altLang="zh-CN"/>
          </a:p>
        </p:txBody>
      </p:sp>
      <p:pic>
        <p:nvPicPr>
          <p:cNvPr id="8" name="内容占位符 7"/>
          <p:cNvPicPr>
            <a:picLocks noGrp="1" noChangeAspect="1"/>
          </p:cNvPicPr>
          <p:nvPr>
            <p:ph idx="1"/>
          </p:nvPr>
        </p:nvPicPr>
        <p:blipFill>
          <a:blip r:embed="rId3"/>
          <a:stretch>
            <a:fillRect/>
          </a:stretch>
        </p:blipFill>
        <p:spPr>
          <a:xfrm>
            <a:off x="614361" y="1683411"/>
            <a:ext cx="8252496" cy="4172266"/>
          </a:xfrm>
          <a:prstGeom prst="rect">
            <a:avLst/>
          </a:prstGeom>
        </p:spPr>
      </p:pic>
      <p:cxnSp>
        <p:nvCxnSpPr>
          <p:cNvPr id="10" name="直接连接符 9"/>
          <p:cNvCxnSpPr/>
          <p:nvPr/>
        </p:nvCxnSpPr>
        <p:spPr>
          <a:xfrm>
            <a:off x="4916246" y="3980331"/>
            <a:ext cx="892884"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122446" y="5273040"/>
            <a:ext cx="892884" cy="0"/>
          </a:xfrm>
          <a:prstGeom prst="line">
            <a:avLst/>
          </a:prstGeom>
          <a:ln w="28575">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233" y="0"/>
            <a:ext cx="8229600" cy="1143000"/>
          </a:xfrm>
        </p:spPr>
        <p:txBody>
          <a:bodyPr/>
          <a:lstStyle/>
          <a:p>
            <a:r>
              <a:rPr lang="zh-CN" altLang="en-US" sz="4000" b="1" noProof="1">
                <a:sym typeface="+mn-ea"/>
              </a:rPr>
              <a:t>为什么要优化？</a:t>
            </a:r>
            <a:endParaRPr lang="zh-CN" altLang="en-US" sz="4000" b="1" dirty="0"/>
          </a:p>
        </p:txBody>
      </p:sp>
      <p:pic>
        <p:nvPicPr>
          <p:cNvPr id="5" name="内容占位符 4"/>
          <p:cNvPicPr>
            <a:picLocks noGrp="1" noChangeAspect="1"/>
          </p:cNvPicPr>
          <p:nvPr>
            <p:ph idx="1"/>
          </p:nvPr>
        </p:nvPicPr>
        <p:blipFill>
          <a:blip r:embed="rId2"/>
          <a:stretch>
            <a:fillRect/>
          </a:stretch>
        </p:blipFill>
        <p:spPr>
          <a:xfrm>
            <a:off x="992539" y="2010311"/>
            <a:ext cx="6965284" cy="2156647"/>
          </a:xfrm>
          <a:prstGeom prst="rect">
            <a:avLst/>
          </a:prstGeom>
        </p:spPr>
      </p:pic>
      <p:sp>
        <p:nvSpPr>
          <p:cNvPr id="4" name="灯片编号占位符 3"/>
          <p:cNvSpPr>
            <a:spLocks noGrp="1"/>
          </p:cNvSpPr>
          <p:nvPr>
            <p:ph type="sldNum" sz="quarter" idx="12"/>
          </p:nvPr>
        </p:nvSpPr>
        <p:spPr/>
        <p:txBody>
          <a:bodyPr/>
          <a:lstStyle/>
          <a:p>
            <a:pPr>
              <a:defRPr/>
            </a:pPr>
            <a:fld id="{96FAF657-B252-45C8-9F50-2521E0DD20D1}" type="slidenum">
              <a:rPr lang="zh-CN" altLang="zh-CN" smtClean="0"/>
              <a:t>3</a:t>
            </a:fld>
            <a:endParaRPr lang="zh-CN" altLang="zh-CN"/>
          </a:p>
        </p:txBody>
      </p:sp>
      <p:sp>
        <p:nvSpPr>
          <p:cNvPr id="6" name="矩形 5"/>
          <p:cNvSpPr/>
          <p:nvPr/>
        </p:nvSpPr>
        <p:spPr>
          <a:xfrm>
            <a:off x="992539" y="1460042"/>
            <a:ext cx="2954655" cy="461665"/>
          </a:xfrm>
          <a:prstGeom prst="rect">
            <a:avLst/>
          </a:prstGeom>
        </p:spPr>
        <p:txBody>
          <a:bodyPr wrap="none">
            <a:spAutoFit/>
          </a:bodyPr>
          <a:lstStyle/>
          <a:p>
            <a:r>
              <a:rPr lang="zh-CN" altLang="en-US" sz="2400" dirty="0">
                <a:solidFill>
                  <a:srgbClr val="0000FF"/>
                </a:solidFill>
                <a:latin typeface="DengXian-Light"/>
              </a:rPr>
              <a:t>优化问题的一般形式</a:t>
            </a:r>
            <a:endParaRPr lang="zh-CN" altLang="en-US" sz="2400" dirty="0">
              <a:solidFill>
                <a:srgbClr val="0000FF"/>
              </a:solidFill>
            </a:endParaRPr>
          </a:p>
        </p:txBody>
      </p:sp>
      <p:sp>
        <p:nvSpPr>
          <p:cNvPr id="7" name="矩形 6"/>
          <p:cNvSpPr/>
          <p:nvPr/>
        </p:nvSpPr>
        <p:spPr>
          <a:xfrm>
            <a:off x="992539" y="4622946"/>
            <a:ext cx="5416868" cy="461665"/>
          </a:xfrm>
          <a:prstGeom prst="rect">
            <a:avLst/>
          </a:prstGeom>
        </p:spPr>
        <p:txBody>
          <a:bodyPr wrap="none">
            <a:spAutoFit/>
          </a:bodyPr>
          <a:lstStyle/>
          <a:p>
            <a:r>
              <a:rPr lang="zh-CN" altLang="en-US" sz="2400" dirty="0">
                <a:solidFill>
                  <a:srgbClr val="FF3300"/>
                </a:solidFill>
                <a:latin typeface="DengXian-Light"/>
              </a:rPr>
              <a:t>机器学习问题最后都归结为优化问题。</a:t>
            </a:r>
            <a:endParaRPr lang="zh-CN" altLang="en-US" sz="2400" dirty="0">
              <a:solidFill>
                <a:srgbClr val="FF33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4350" y="1486535"/>
            <a:ext cx="8229600" cy="4525963"/>
          </a:xfrm>
        </p:spPr>
        <p:txBody>
          <a:bodyPr/>
          <a:lstStyle/>
          <a:p>
            <a:pPr>
              <a:defRPr/>
            </a:pPr>
            <a:r>
              <a:rPr lang="zh-CN" altLang="en-US" b="1" noProof="1">
                <a:gradFill>
                  <a:gsLst>
                    <a:gs pos="21000">
                      <a:srgbClr val="53575C"/>
                    </a:gs>
                    <a:gs pos="88000">
                      <a:srgbClr val="C5C7CA"/>
                    </a:gs>
                  </a:gsLst>
                  <a:lin ang="5400000"/>
                </a:gradFill>
                <a:sym typeface="+mn-ea"/>
              </a:rPr>
              <a:t>为什么要优化？</a:t>
            </a:r>
            <a:endParaRPr lang="en-US" altLang="zh-CN" b="1" noProof="1">
              <a:gradFill>
                <a:gsLst>
                  <a:gs pos="21000">
                    <a:srgbClr val="53575C"/>
                  </a:gs>
                  <a:gs pos="88000">
                    <a:srgbClr val="C5C7CA"/>
                  </a:gs>
                </a:gsLst>
                <a:lin ang="5400000"/>
              </a:gradFill>
              <a:sym typeface="+mn-ea"/>
            </a:endParaRPr>
          </a:p>
          <a:p>
            <a:pPr>
              <a:defRPr/>
            </a:pPr>
            <a:r>
              <a:rPr lang="zh-CN" altLang="en-US" b="1" noProof="1">
                <a:gradFill>
                  <a:gsLst>
                    <a:gs pos="21000">
                      <a:srgbClr val="53575C"/>
                    </a:gs>
                    <a:gs pos="88000">
                      <a:srgbClr val="C5C7CA"/>
                    </a:gs>
                  </a:gsLst>
                  <a:lin ang="5400000"/>
                </a:gradFill>
                <a:sym typeface="+mn-ea"/>
              </a:rPr>
              <a:t>预备知识</a:t>
            </a:r>
          </a:p>
          <a:p>
            <a:pPr>
              <a:defRPr/>
            </a:pPr>
            <a:r>
              <a:rPr lang="zh-CN" altLang="en-US" b="1" noProof="1">
                <a:gradFill>
                  <a:gsLst>
                    <a:gs pos="21000">
                      <a:srgbClr val="53575C"/>
                    </a:gs>
                    <a:gs pos="88000">
                      <a:srgbClr val="C5C7CA"/>
                    </a:gs>
                  </a:gsLst>
                  <a:lin ang="5400000"/>
                </a:gradFill>
              </a:rPr>
              <a:t>凸函数</a:t>
            </a:r>
            <a:endParaRPr lang="en-US" altLang="zh-CN" b="1" noProof="1">
              <a:gradFill>
                <a:gsLst>
                  <a:gs pos="21000">
                    <a:srgbClr val="53575C"/>
                  </a:gs>
                  <a:gs pos="88000">
                    <a:srgbClr val="C5C7CA"/>
                  </a:gs>
                </a:gsLst>
                <a:lin ang="5400000"/>
              </a:gradFill>
            </a:endParaRPr>
          </a:p>
          <a:p>
            <a:pPr>
              <a:defRPr/>
            </a:pPr>
            <a:r>
              <a:rPr lang="zh-CN" altLang="en-US" b="1" noProof="1"/>
              <a:t>无约束优化</a:t>
            </a:r>
            <a:endParaRPr lang="en-US" altLang="zh-CN" b="1" noProof="1"/>
          </a:p>
          <a:p>
            <a:pPr lvl="1">
              <a:defRPr/>
            </a:pPr>
            <a:r>
              <a:rPr lang="zh-CN" altLang="en-US" b="1" noProof="1"/>
              <a:t>梯度下降</a:t>
            </a:r>
            <a:endParaRPr lang="en-US" altLang="zh-CN" b="1" noProof="1"/>
          </a:p>
          <a:p>
            <a:pPr lvl="1">
              <a:defRPr/>
            </a:pPr>
            <a:r>
              <a:rPr lang="zh-CN" altLang="en-US" b="1" noProof="1">
                <a:solidFill>
                  <a:srgbClr val="0000FF"/>
                </a:solidFill>
              </a:rPr>
              <a:t>梯度下降法的不同形式</a:t>
            </a:r>
            <a:endParaRPr lang="en-US" altLang="zh-CN" b="1" noProof="1">
              <a:solidFill>
                <a:srgbClr val="0000FF"/>
              </a:solidFill>
            </a:endParaRPr>
          </a:p>
          <a:p>
            <a:pPr>
              <a:defRPr/>
            </a:pPr>
            <a:r>
              <a:rPr lang="zh-CN" altLang="en-US" b="1" noProof="1">
                <a:gradFill>
                  <a:gsLst>
                    <a:gs pos="21000">
                      <a:srgbClr val="53575C"/>
                    </a:gs>
                    <a:gs pos="88000">
                      <a:srgbClr val="C5C7CA"/>
                    </a:gs>
                  </a:gsLst>
                  <a:lin ang="5400000"/>
                </a:gradFill>
              </a:rPr>
              <a:t>约束优化</a:t>
            </a:r>
            <a:endParaRPr lang="en-US" altLang="zh-CN" b="1" noProof="1"/>
          </a:p>
        </p:txBody>
      </p:sp>
      <p:sp>
        <p:nvSpPr>
          <p:cNvPr id="15363" name="标题 1"/>
          <p:cNvSpPr>
            <a:spLocks noGrp="1" noChangeArrowheads="1"/>
          </p:cNvSpPr>
          <p:nvPr>
            <p:ph type="title"/>
          </p:nvPr>
        </p:nvSpPr>
        <p:spPr/>
        <p:txBody>
          <a:bodyPr/>
          <a:lstStyle/>
          <a:p>
            <a:r>
              <a:rPr lang="zh-CN" altLang="en-US" sz="4000" b="1" dirty="0"/>
              <a:t>提纲</a:t>
            </a:r>
          </a:p>
        </p:txBody>
      </p:sp>
      <p:sp>
        <p:nvSpPr>
          <p:cNvPr id="2" name="灯片编号占位符 1"/>
          <p:cNvSpPr>
            <a:spLocks noGrp="1"/>
          </p:cNvSpPr>
          <p:nvPr>
            <p:ph type="sldNum" sz="quarter" idx="12"/>
          </p:nvPr>
        </p:nvSpPr>
        <p:spPr/>
        <p:txBody>
          <a:bodyPr/>
          <a:lstStyle/>
          <a:p>
            <a:pPr>
              <a:defRPr/>
            </a:pPr>
            <a:fld id="{BBDE05AF-0221-4D1E-93D2-621975BA6B89}" type="slidenum">
              <a:rPr lang="zh-CN" altLang="zh-CN" smtClean="0"/>
              <a:t>30</a:t>
            </a:fld>
            <a:endParaRPr lang="zh-CN"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noChangeArrowheads="1"/>
          </p:cNvSpPr>
          <p:nvPr>
            <p:ph type="title"/>
          </p:nvPr>
        </p:nvSpPr>
        <p:spPr>
          <a:xfrm>
            <a:off x="457200" y="274638"/>
            <a:ext cx="8428616" cy="1143000"/>
          </a:xfrm>
        </p:spPr>
        <p:txBody>
          <a:bodyPr/>
          <a:lstStyle/>
          <a:p>
            <a:r>
              <a:rPr lang="zh-CN" altLang="en-US" sz="4000" b="1" dirty="0"/>
              <a:t>机器学习应用梯度下降法的不同形式</a:t>
            </a:r>
          </a:p>
        </p:txBody>
      </p:sp>
      <p:sp>
        <p:nvSpPr>
          <p:cNvPr id="2" name="灯片编号占位符 1"/>
          <p:cNvSpPr>
            <a:spLocks noGrp="1"/>
          </p:cNvSpPr>
          <p:nvPr>
            <p:ph type="sldNum" sz="quarter" idx="12"/>
          </p:nvPr>
        </p:nvSpPr>
        <p:spPr/>
        <p:txBody>
          <a:bodyPr/>
          <a:lstStyle/>
          <a:p>
            <a:pPr>
              <a:defRPr/>
            </a:pPr>
            <a:fld id="{B929B9EC-1293-443F-AB30-AFC2085B8ABF}" type="slidenum">
              <a:rPr lang="zh-CN" altLang="zh-CN" smtClean="0"/>
              <a:t>31</a:t>
            </a:fld>
            <a:endParaRPr lang="zh-CN" altLang="zh-CN"/>
          </a:p>
        </p:txBody>
      </p:sp>
      <p:sp>
        <p:nvSpPr>
          <p:cNvPr id="4" name="内容占位符 3"/>
          <p:cNvSpPr>
            <a:spLocks noGrp="1"/>
          </p:cNvSpPr>
          <p:nvPr>
            <p:ph idx="1"/>
          </p:nvPr>
        </p:nvSpPr>
        <p:spPr/>
        <p:txBody>
          <a:bodyPr/>
          <a:lstStyle/>
          <a:p>
            <a:pPr marL="0" indent="0">
              <a:spcBef>
                <a:spcPts val="1200"/>
              </a:spcBef>
              <a:spcAft>
                <a:spcPts val="600"/>
              </a:spcAft>
              <a:buFont typeface="Arial" panose="020B0604020202020204" pitchFamily="34" charset="0"/>
              <a:buNone/>
              <a:defRPr/>
            </a:pPr>
            <a:r>
              <a:rPr lang="zh-CN" altLang="en-US" sz="2800" b="1" dirty="0"/>
              <a:t>根据每一步所用的数据量：</a:t>
            </a:r>
            <a:endParaRPr lang="en-US" altLang="zh-CN" sz="2800" b="1" dirty="0"/>
          </a:p>
          <a:p>
            <a:pPr>
              <a:spcBef>
                <a:spcPts val="1200"/>
              </a:spcBef>
              <a:spcAft>
                <a:spcPts val="600"/>
              </a:spcAft>
              <a:buFont typeface="Wingdings" panose="05000000000000000000" pitchFamily="2" charset="2"/>
              <a:buChar char="Ø"/>
              <a:defRPr/>
            </a:pPr>
            <a:r>
              <a:rPr lang="zh-CN" altLang="en-US" sz="2400" b="1" dirty="0">
                <a:solidFill>
                  <a:srgbClr val="0000FF"/>
                </a:solidFill>
              </a:rPr>
              <a:t>批量梯度下降法（</a:t>
            </a:r>
            <a:r>
              <a:rPr lang="en-US" altLang="zh-CN" sz="2400" b="1" dirty="0">
                <a:solidFill>
                  <a:srgbClr val="0000FF"/>
                </a:solidFill>
              </a:rPr>
              <a:t>Batch Gradient Descent</a:t>
            </a:r>
            <a:r>
              <a:rPr lang="zh-CN" altLang="en-US" sz="2400" b="1" dirty="0">
                <a:solidFill>
                  <a:srgbClr val="0000FF"/>
                </a:solidFill>
              </a:rPr>
              <a:t>）</a:t>
            </a:r>
            <a:br>
              <a:rPr lang="en-US" altLang="zh-CN" sz="2400" b="1" dirty="0"/>
            </a:br>
            <a:r>
              <a:rPr lang="zh-CN" altLang="en-US" sz="2400" b="1" dirty="0"/>
              <a:t>梯度下降法最常用的形式，就是在更新参数时使用</a:t>
            </a:r>
            <a:r>
              <a:rPr lang="zh-CN" altLang="en-US" sz="2400" b="1" dirty="0">
                <a:solidFill>
                  <a:srgbClr val="FF0000"/>
                </a:solidFill>
              </a:rPr>
              <a:t>所有的样本</a:t>
            </a:r>
            <a:r>
              <a:rPr lang="zh-CN" altLang="en-US" sz="2400" b="1" dirty="0"/>
              <a:t>来进行更新。</a:t>
            </a:r>
            <a:endParaRPr lang="en-US" altLang="zh-CN" sz="2400" b="1" dirty="0"/>
          </a:p>
          <a:p>
            <a:pPr>
              <a:spcBef>
                <a:spcPts val="1200"/>
              </a:spcBef>
              <a:spcAft>
                <a:spcPts val="600"/>
              </a:spcAft>
              <a:buFont typeface="Wingdings" panose="05000000000000000000" pitchFamily="2" charset="2"/>
              <a:buChar char="Ø"/>
              <a:defRPr/>
            </a:pPr>
            <a:r>
              <a:rPr lang="zh-CN" altLang="en-US" sz="2400" b="1" dirty="0">
                <a:solidFill>
                  <a:srgbClr val="0000FF"/>
                </a:solidFill>
              </a:rPr>
              <a:t>随机梯度下降法（</a:t>
            </a:r>
            <a:r>
              <a:rPr lang="en-US" altLang="zh-CN" sz="2400" b="1" dirty="0">
                <a:solidFill>
                  <a:srgbClr val="0000FF"/>
                </a:solidFill>
              </a:rPr>
              <a:t>Stochastic Gradient Descent, SGD</a:t>
            </a:r>
            <a:r>
              <a:rPr lang="zh-CN" altLang="en-US" sz="2400" b="1" dirty="0">
                <a:solidFill>
                  <a:srgbClr val="0000FF"/>
                </a:solidFill>
              </a:rPr>
              <a:t>）</a:t>
            </a:r>
          </a:p>
          <a:p>
            <a:pPr marL="0" indent="0">
              <a:spcBef>
                <a:spcPts val="1200"/>
              </a:spcBef>
              <a:spcAft>
                <a:spcPts val="600"/>
              </a:spcAft>
              <a:buFont typeface="Arial" panose="020B0604020202020204" pitchFamily="34" charset="0"/>
              <a:buNone/>
              <a:defRPr/>
            </a:pPr>
            <a:r>
              <a:rPr lang="en-US" altLang="zh-CN" sz="2400" b="1" dirty="0"/>
              <a:t>     </a:t>
            </a:r>
            <a:r>
              <a:rPr lang="zh-CN" altLang="en-US" sz="2400" b="1" dirty="0"/>
              <a:t>每一步仅仅选取</a:t>
            </a:r>
            <a:r>
              <a:rPr lang="zh-CN" altLang="en-US" sz="2400" b="1" dirty="0">
                <a:solidFill>
                  <a:srgbClr val="FF0000"/>
                </a:solidFill>
              </a:rPr>
              <a:t>一个样本</a:t>
            </a:r>
            <a:r>
              <a:rPr lang="zh-CN" altLang="en-US" sz="2400" b="1" dirty="0"/>
              <a:t>来求梯度。</a:t>
            </a:r>
            <a:endParaRPr lang="en-US" altLang="zh-CN" sz="2400" b="1" dirty="0"/>
          </a:p>
          <a:p>
            <a:pPr>
              <a:spcBef>
                <a:spcPts val="1200"/>
              </a:spcBef>
              <a:spcAft>
                <a:spcPts val="600"/>
              </a:spcAft>
              <a:buFont typeface="Wingdings" panose="05000000000000000000" pitchFamily="2" charset="2"/>
              <a:buChar char="Ø"/>
              <a:defRPr/>
            </a:pPr>
            <a:r>
              <a:rPr lang="zh-CN" altLang="en-US" sz="2400" b="1" dirty="0">
                <a:solidFill>
                  <a:srgbClr val="0000FF"/>
                </a:solidFill>
              </a:rPr>
              <a:t>小批量梯度下降法（</a:t>
            </a:r>
            <a:r>
              <a:rPr lang="en-US" altLang="zh-CN" sz="2400" b="1" dirty="0">
                <a:solidFill>
                  <a:srgbClr val="0000FF"/>
                </a:solidFill>
              </a:rPr>
              <a:t>Mini-batch Gradient Descent</a:t>
            </a:r>
            <a:r>
              <a:rPr lang="zh-CN" altLang="en-US" sz="2400" b="1" dirty="0">
                <a:solidFill>
                  <a:srgbClr val="0000FF"/>
                </a:solidFill>
              </a:rPr>
              <a:t>）</a:t>
            </a:r>
          </a:p>
          <a:p>
            <a:pPr marL="400050" lvl="1" indent="0">
              <a:spcBef>
                <a:spcPts val="1200"/>
              </a:spcBef>
              <a:spcAft>
                <a:spcPts val="600"/>
              </a:spcAft>
              <a:buFont typeface="Arial" panose="020B0604020202020204" pitchFamily="34" charset="0"/>
              <a:buNone/>
              <a:defRPr/>
            </a:pPr>
            <a:r>
              <a:rPr lang="zh-CN" altLang="en-US" sz="2400" b="1" dirty="0"/>
              <a:t>小批量梯度下降法是批量梯度下降法和随机梯度下降法的</a:t>
            </a:r>
            <a:r>
              <a:rPr lang="zh-CN" altLang="en-US" sz="2400" b="1" dirty="0">
                <a:solidFill>
                  <a:srgbClr val="FF0000"/>
                </a:solidFill>
              </a:rPr>
              <a:t>折衷</a:t>
            </a:r>
            <a:r>
              <a:rPr lang="zh-CN" altLang="en-US" sz="2400" b="1" dirty="0"/>
              <a:t>，每一步采用一部分固定数量的样本来计算。</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noChangeArrowheads="1"/>
          </p:cNvSpPr>
          <p:nvPr>
            <p:ph type="title"/>
          </p:nvPr>
        </p:nvSpPr>
        <p:spPr>
          <a:xfrm>
            <a:off x="446183" y="0"/>
            <a:ext cx="8229600" cy="1143000"/>
          </a:xfrm>
        </p:spPr>
        <p:txBody>
          <a:bodyPr/>
          <a:lstStyle/>
          <a:p>
            <a:r>
              <a:rPr lang="zh-CN" altLang="en-US" sz="4000" b="1" dirty="0">
                <a:solidFill>
                  <a:srgbClr val="121212"/>
                </a:solidFill>
                <a:latin typeface="-apple-system"/>
              </a:rPr>
              <a:t>批量梯度下降法</a:t>
            </a:r>
            <a:endParaRPr lang="zh-CN" altLang="en-US" sz="4000" b="1" dirty="0"/>
          </a:p>
        </p:txBody>
      </p:sp>
      <p:graphicFrame>
        <p:nvGraphicFramePr>
          <p:cNvPr id="60419" name="内容占位符 3"/>
          <p:cNvGraphicFramePr>
            <a:graphicFrameLocks noGrp="1" noChangeAspect="1"/>
          </p:cNvGraphicFramePr>
          <p:nvPr>
            <p:ph idx="1"/>
          </p:nvPr>
        </p:nvGraphicFramePr>
        <p:xfrm>
          <a:off x="2111161" y="1456588"/>
          <a:ext cx="4746839" cy="3174913"/>
        </p:xfrm>
        <a:graphic>
          <a:graphicData uri="http://schemas.openxmlformats.org/presentationml/2006/ole">
            <mc:AlternateContent xmlns:mc="http://schemas.openxmlformats.org/markup-compatibility/2006">
              <mc:Choice xmlns:v="urn:schemas-microsoft-com:vml" Requires="v">
                <p:oleObj spid="_x0000_s30851" r:id="rId3" imgW="5000625" imgH="3343275" progId="PBrush">
                  <p:embed/>
                </p:oleObj>
              </mc:Choice>
              <mc:Fallback>
                <p:oleObj r:id="rId3" imgW="5000625" imgH="3343275" progId="PBrush">
                  <p:embed/>
                  <p:pic>
                    <p:nvPicPr>
                      <p:cNvPr id="0" name="图片 30720"/>
                      <p:cNvPicPr>
                        <a:picLocks noGrp="1" noChangeAspect="1"/>
                      </p:cNvPicPr>
                      <p:nvPr/>
                    </p:nvPicPr>
                    <p:blipFill>
                      <a:blip r:embed="rId4"/>
                      <a:stretch>
                        <a:fillRect/>
                      </a:stretch>
                    </p:blipFill>
                    <p:spPr>
                      <a:xfrm>
                        <a:off x="2111161" y="1456588"/>
                        <a:ext cx="4746839" cy="3174913"/>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3D21546-910D-4AE7-9866-0A76C503E22A}" type="slidenum">
              <a:rPr lang="zh-CN" altLang="zh-CN" smtClean="0"/>
              <a:t>32</a:t>
            </a:fld>
            <a:endParaRPr lang="zh-CN" altLang="zh-CN"/>
          </a:p>
        </p:txBody>
      </p:sp>
      <p:sp>
        <p:nvSpPr>
          <p:cNvPr id="3" name="矩形 2"/>
          <p:cNvSpPr/>
          <p:nvPr/>
        </p:nvSpPr>
        <p:spPr>
          <a:xfrm>
            <a:off x="860949" y="4752687"/>
            <a:ext cx="7467600" cy="1569660"/>
          </a:xfrm>
          <a:prstGeom prst="rect">
            <a:avLst/>
          </a:prstGeom>
        </p:spPr>
        <p:txBody>
          <a:bodyPr wrap="square">
            <a:spAutoFit/>
          </a:bodyPr>
          <a:lstStyle/>
          <a:p>
            <a:r>
              <a:rPr lang="zh-CN" altLang="en-US" sz="2400" dirty="0">
                <a:solidFill>
                  <a:srgbClr val="121212"/>
                </a:solidFill>
                <a:latin typeface="-apple-system"/>
              </a:rPr>
              <a:t>    批量梯度下降法的</a:t>
            </a:r>
            <a:r>
              <a:rPr lang="zh-CN" altLang="en-US" sz="2400" dirty="0">
                <a:solidFill>
                  <a:srgbClr val="FF0000"/>
                </a:solidFill>
                <a:latin typeface="-apple-system"/>
              </a:rPr>
              <a:t>速度会比较慢</a:t>
            </a:r>
            <a:r>
              <a:rPr lang="zh-CN" altLang="en-US" sz="2400" dirty="0">
                <a:solidFill>
                  <a:srgbClr val="121212"/>
                </a:solidFill>
                <a:latin typeface="-apple-system"/>
              </a:rPr>
              <a:t>，尤其是数据集非常大的情况下，</a:t>
            </a:r>
            <a:r>
              <a:rPr lang="zh-CN" altLang="en-US" sz="2400" dirty="0">
                <a:solidFill>
                  <a:srgbClr val="FF0000"/>
                </a:solidFill>
                <a:latin typeface="-apple-system"/>
              </a:rPr>
              <a:t>收敛速度就会非常慢</a:t>
            </a:r>
            <a:r>
              <a:rPr lang="zh-CN" altLang="en-US" sz="2400" dirty="0">
                <a:solidFill>
                  <a:srgbClr val="121212"/>
                </a:solidFill>
                <a:latin typeface="-apple-system"/>
              </a:rPr>
              <a:t>，但是由于每次的下降方向为总体样本的平均梯度，它得到的会是一个</a:t>
            </a:r>
            <a:r>
              <a:rPr lang="zh-CN" altLang="en-US" sz="2400" dirty="0">
                <a:solidFill>
                  <a:srgbClr val="0000FF"/>
                </a:solidFill>
                <a:latin typeface="-apple-system"/>
              </a:rPr>
              <a:t>全局最优解</a:t>
            </a:r>
            <a:r>
              <a:rPr lang="zh-CN" altLang="en-US" sz="2400" dirty="0">
                <a:solidFill>
                  <a:srgbClr val="121212"/>
                </a:solidFill>
                <a:latin typeface="-apple-system"/>
              </a:rPr>
              <a:t>。</a:t>
            </a:r>
            <a:endParaRPr lang="zh-CN" altLang="en-US"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noChangeArrowheads="1"/>
          </p:cNvSpPr>
          <p:nvPr>
            <p:ph type="title"/>
          </p:nvPr>
        </p:nvSpPr>
        <p:spPr>
          <a:xfrm>
            <a:off x="490250" y="0"/>
            <a:ext cx="8229600" cy="1143000"/>
          </a:xfrm>
        </p:spPr>
        <p:txBody>
          <a:bodyPr/>
          <a:lstStyle/>
          <a:p>
            <a:r>
              <a:rPr lang="zh-CN" altLang="en-US" sz="4000" b="1" dirty="0"/>
              <a:t>随机梯度下降法</a:t>
            </a:r>
          </a:p>
        </p:txBody>
      </p:sp>
      <p:graphicFrame>
        <p:nvGraphicFramePr>
          <p:cNvPr id="62467" name="内容占位符 3"/>
          <p:cNvGraphicFramePr>
            <a:graphicFrameLocks noGrp="1" noChangeAspect="1"/>
          </p:cNvGraphicFramePr>
          <p:nvPr>
            <p:ph idx="1"/>
          </p:nvPr>
        </p:nvGraphicFramePr>
        <p:xfrm>
          <a:off x="2327661" y="1417638"/>
          <a:ext cx="4488678" cy="3135507"/>
        </p:xfrm>
        <a:graphic>
          <a:graphicData uri="http://schemas.openxmlformats.org/presentationml/2006/ole">
            <mc:AlternateContent xmlns:mc="http://schemas.openxmlformats.org/markup-compatibility/2006">
              <mc:Choice xmlns:v="urn:schemas-microsoft-com:vml" Requires="v">
                <p:oleObj spid="_x0000_s31875" r:id="rId3" imgW="4267200" imgH="2981325" progId="PBrush">
                  <p:embed/>
                </p:oleObj>
              </mc:Choice>
              <mc:Fallback>
                <p:oleObj r:id="rId3" imgW="4267200" imgH="2981325" progId="PBrush">
                  <p:embed/>
                  <p:pic>
                    <p:nvPicPr>
                      <p:cNvPr id="0" name="图片 31744"/>
                      <p:cNvPicPr>
                        <a:picLocks noGrp="1" noChangeAspect="1"/>
                      </p:cNvPicPr>
                      <p:nvPr/>
                    </p:nvPicPr>
                    <p:blipFill>
                      <a:blip r:embed="rId4"/>
                      <a:stretch>
                        <a:fillRect/>
                      </a:stretch>
                    </p:blipFill>
                    <p:spPr>
                      <a:xfrm>
                        <a:off x="2327661" y="1417638"/>
                        <a:ext cx="4488678" cy="3135507"/>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27856812-07E4-404B-8BF8-BAD1543F1377}" type="slidenum">
              <a:rPr lang="zh-CN" altLang="zh-CN" smtClean="0"/>
              <a:t>33</a:t>
            </a:fld>
            <a:endParaRPr lang="zh-CN" altLang="zh-CN"/>
          </a:p>
        </p:txBody>
      </p:sp>
      <p:sp>
        <p:nvSpPr>
          <p:cNvPr id="3" name="矩形 2"/>
          <p:cNvSpPr/>
          <p:nvPr/>
        </p:nvSpPr>
        <p:spPr>
          <a:xfrm>
            <a:off x="963592" y="4485252"/>
            <a:ext cx="7471954" cy="1938992"/>
          </a:xfrm>
          <a:prstGeom prst="rect">
            <a:avLst/>
          </a:prstGeom>
        </p:spPr>
        <p:txBody>
          <a:bodyPr wrap="square">
            <a:spAutoFit/>
          </a:bodyPr>
          <a:lstStyle/>
          <a:p>
            <a:r>
              <a:rPr lang="zh-CN" altLang="en-US" sz="2400" dirty="0">
                <a:solidFill>
                  <a:srgbClr val="121212"/>
                </a:solidFill>
                <a:latin typeface="-apple-system"/>
              </a:rPr>
              <a:t>    </a:t>
            </a:r>
            <a:r>
              <a:rPr lang="zh-CN" altLang="en-US" sz="2400" dirty="0">
                <a:solidFill>
                  <a:srgbClr val="0000FF"/>
                </a:solidFill>
                <a:latin typeface="-apple-system"/>
              </a:rPr>
              <a:t>训练速度很快</a:t>
            </a:r>
            <a:r>
              <a:rPr lang="zh-CN" altLang="en-US" sz="2400" dirty="0">
                <a:solidFill>
                  <a:srgbClr val="121212"/>
                </a:solidFill>
                <a:latin typeface="-apple-system"/>
              </a:rPr>
              <a:t>，即使在样本量很大的情况下，可能只需要其中一部分样本就能迭代到最优解，由于每次迭代并不是都向着全体样本的最优化方向，导致梯度下降的波动非常大，更容易</a:t>
            </a:r>
            <a:r>
              <a:rPr lang="zh-CN" altLang="en-US" sz="2400" dirty="0">
                <a:solidFill>
                  <a:srgbClr val="FF0000"/>
                </a:solidFill>
                <a:latin typeface="-apple-system"/>
              </a:rPr>
              <a:t>从一个局部最优跳到另一个局部最优，准确度下降</a:t>
            </a:r>
            <a:r>
              <a:rPr lang="zh-CN" altLang="en-US" sz="2400" dirty="0">
                <a:solidFill>
                  <a:srgbClr val="121212"/>
                </a:solidFill>
                <a:latin typeface="-apple-system"/>
              </a:rPr>
              <a:t>。</a:t>
            </a:r>
            <a:endParaRPr lang="zh-CN" altLang="en-US" sz="2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1143000"/>
          </a:xfrm>
        </p:spPr>
        <p:txBody>
          <a:bodyPr/>
          <a:lstStyle/>
          <a:p>
            <a:pPr>
              <a:defRPr/>
            </a:pPr>
            <a:r>
              <a:rPr lang="zh-CN" altLang="en-US" sz="4000" b="1" dirty="0"/>
              <a:t>小批量梯度下降法</a:t>
            </a:r>
          </a:p>
        </p:txBody>
      </p:sp>
      <p:pic>
        <p:nvPicPr>
          <p:cNvPr id="5" name="内容占位符 4"/>
          <p:cNvPicPr>
            <a:picLocks noGrp="1" noChangeAspect="1"/>
          </p:cNvPicPr>
          <p:nvPr>
            <p:ph idx="1"/>
          </p:nvPr>
        </p:nvPicPr>
        <p:blipFill>
          <a:blip r:embed="rId2"/>
          <a:stretch>
            <a:fillRect/>
          </a:stretch>
        </p:blipFill>
        <p:spPr>
          <a:xfrm>
            <a:off x="426928" y="1471233"/>
            <a:ext cx="8229600" cy="3596853"/>
          </a:xfrm>
          <a:prstGeom prst="rect">
            <a:avLst/>
          </a:prstGeom>
        </p:spPr>
      </p:pic>
      <p:sp>
        <p:nvSpPr>
          <p:cNvPr id="4" name="灯片编号占位符 3"/>
          <p:cNvSpPr>
            <a:spLocks noGrp="1"/>
          </p:cNvSpPr>
          <p:nvPr>
            <p:ph type="sldNum" sz="quarter" idx="12"/>
          </p:nvPr>
        </p:nvSpPr>
        <p:spPr/>
        <p:txBody>
          <a:bodyPr/>
          <a:lstStyle/>
          <a:p>
            <a:pPr>
              <a:defRPr/>
            </a:pPr>
            <a:fld id="{96FAF657-B252-45C8-9F50-2521E0DD20D1}" type="slidenum">
              <a:rPr lang="zh-CN" altLang="zh-CN" smtClean="0"/>
              <a:t>34</a:t>
            </a:fld>
            <a:endParaRPr lang="zh-CN" altLang="zh-CN" dirty="0"/>
          </a:p>
        </p:txBody>
      </p:sp>
      <p:sp>
        <p:nvSpPr>
          <p:cNvPr id="6" name="矩形 5"/>
          <p:cNvSpPr/>
          <p:nvPr/>
        </p:nvSpPr>
        <p:spPr>
          <a:xfrm>
            <a:off x="881448" y="5386085"/>
            <a:ext cx="7364627" cy="830997"/>
          </a:xfrm>
          <a:prstGeom prst="rect">
            <a:avLst/>
          </a:prstGeom>
        </p:spPr>
        <p:txBody>
          <a:bodyPr wrap="square">
            <a:spAutoFit/>
          </a:bodyPr>
          <a:lstStyle/>
          <a:p>
            <a:r>
              <a:rPr lang="zh-CN" altLang="en-US" sz="2400" dirty="0">
                <a:solidFill>
                  <a:srgbClr val="121212"/>
                </a:solidFill>
                <a:latin typeface="-apple-system"/>
              </a:rPr>
              <a:t>    小批量梯度下降法既保证了训练的速度，又能保证最后收敛的准确率。</a:t>
            </a:r>
            <a:endParaRPr lang="zh-CN" altLang="en-US"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t>机器学习中使用建议</a:t>
            </a:r>
          </a:p>
        </p:txBody>
      </p:sp>
      <p:sp>
        <p:nvSpPr>
          <p:cNvPr id="3" name="内容占位符 2"/>
          <p:cNvSpPr>
            <a:spLocks noGrp="1"/>
          </p:cNvSpPr>
          <p:nvPr>
            <p:ph idx="1"/>
          </p:nvPr>
        </p:nvSpPr>
        <p:spPr/>
        <p:txBody>
          <a:bodyPr/>
          <a:lstStyle/>
          <a:p>
            <a:r>
              <a:rPr lang="zh-CN" altLang="en-US" sz="2800" b="1" dirty="0"/>
              <a:t>当</a:t>
            </a:r>
            <a:r>
              <a:rPr lang="zh-CN" altLang="en-US" sz="2800" b="1" dirty="0">
                <a:solidFill>
                  <a:srgbClr val="0000FF"/>
                </a:solidFill>
              </a:rPr>
              <a:t>训练集比较小时</a:t>
            </a:r>
            <a:endParaRPr lang="en-US" altLang="zh-CN" sz="2800" b="1" dirty="0">
              <a:solidFill>
                <a:srgbClr val="0000FF"/>
              </a:solidFill>
            </a:endParaRPr>
          </a:p>
          <a:p>
            <a:pPr lvl="1"/>
            <a:r>
              <a:rPr lang="zh-CN" altLang="en-US" sz="2400" b="1" dirty="0"/>
              <a:t>批量学习，采用拟牛顿或者共轭梯度下降</a:t>
            </a:r>
            <a:endParaRPr lang="en-US" altLang="zh-CN" sz="2400" b="1" dirty="0"/>
          </a:p>
          <a:p>
            <a:r>
              <a:rPr lang="zh-CN" altLang="en-US" sz="2800" b="1" dirty="0"/>
              <a:t>当</a:t>
            </a:r>
            <a:r>
              <a:rPr lang="zh-CN" altLang="en-US" sz="2800" b="1" dirty="0">
                <a:solidFill>
                  <a:srgbClr val="0000FF"/>
                </a:solidFill>
              </a:rPr>
              <a:t>训练集大</a:t>
            </a:r>
            <a:r>
              <a:rPr lang="zh-CN" altLang="en-US" sz="2800" b="1" dirty="0"/>
              <a:t>时</a:t>
            </a:r>
            <a:endParaRPr lang="en-US" altLang="zh-CN" sz="2800" b="1" dirty="0"/>
          </a:p>
          <a:p>
            <a:pPr lvl="1"/>
            <a:r>
              <a:rPr lang="zh-CN" altLang="en-US" sz="2400" b="1" dirty="0"/>
              <a:t>随机梯度下降</a:t>
            </a:r>
            <a:endParaRPr lang="en-US" altLang="zh-CN" sz="2400" b="1" dirty="0"/>
          </a:p>
          <a:p>
            <a:r>
              <a:rPr lang="zh-CN" altLang="en-US" sz="2800" b="1" dirty="0"/>
              <a:t>当训练集基于</a:t>
            </a:r>
            <a:r>
              <a:rPr lang="zh-CN" altLang="en-US" sz="2800" b="1" dirty="0">
                <a:solidFill>
                  <a:srgbClr val="0000FF"/>
                </a:solidFill>
              </a:rPr>
              <a:t>二者之间</a:t>
            </a:r>
            <a:r>
              <a:rPr lang="zh-CN" altLang="en-US" sz="2800" b="1" dirty="0"/>
              <a:t>时</a:t>
            </a:r>
            <a:endParaRPr lang="en-US" altLang="zh-CN" sz="2800" b="1" dirty="0"/>
          </a:p>
          <a:p>
            <a:pPr lvl="1"/>
            <a:r>
              <a:rPr lang="zh-CN" altLang="en-US" sz="2400" b="1" dirty="0"/>
              <a:t>小批量学习</a:t>
            </a:r>
            <a:endParaRPr lang="en-US" altLang="zh-CN" sz="2400" b="1" dirty="0"/>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pPr>
              <a:defRPr/>
            </a:pPr>
            <a:fld id="{96FAF657-B252-45C8-9F50-2521E0DD20D1}" type="slidenum">
              <a:rPr lang="zh-CN" altLang="zh-CN" smtClean="0"/>
              <a:t>35</a:t>
            </a:fld>
            <a:endParaRPr lang="zh-CN"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4350" y="1486535"/>
            <a:ext cx="8229600" cy="4525963"/>
          </a:xfrm>
        </p:spPr>
        <p:txBody>
          <a:bodyPr/>
          <a:lstStyle/>
          <a:p>
            <a:pPr>
              <a:defRPr/>
            </a:pPr>
            <a:r>
              <a:rPr lang="zh-CN" altLang="en-US" noProof="1">
                <a:gradFill>
                  <a:gsLst>
                    <a:gs pos="21000">
                      <a:srgbClr val="53575C"/>
                    </a:gs>
                    <a:gs pos="88000">
                      <a:srgbClr val="C5C7CA"/>
                    </a:gs>
                  </a:gsLst>
                  <a:lin ang="5400000"/>
                </a:gradFill>
                <a:sym typeface="+mn-ea"/>
              </a:rPr>
              <a:t>为什么要优化？</a:t>
            </a:r>
            <a:endParaRPr lang="en-US" altLang="zh-CN" noProof="1">
              <a:gradFill>
                <a:gsLst>
                  <a:gs pos="21000">
                    <a:srgbClr val="53575C"/>
                  </a:gs>
                  <a:gs pos="88000">
                    <a:srgbClr val="C5C7CA"/>
                  </a:gs>
                </a:gsLst>
                <a:lin ang="5400000"/>
              </a:gradFill>
              <a:sym typeface="+mn-ea"/>
            </a:endParaRPr>
          </a:p>
          <a:p>
            <a:pPr>
              <a:defRPr/>
            </a:pPr>
            <a:r>
              <a:rPr lang="zh-CN" altLang="en-US" noProof="1">
                <a:gradFill>
                  <a:gsLst>
                    <a:gs pos="21000">
                      <a:srgbClr val="53575C"/>
                    </a:gs>
                    <a:gs pos="88000">
                      <a:srgbClr val="C5C7CA"/>
                    </a:gs>
                  </a:gsLst>
                  <a:lin ang="5400000"/>
                </a:gradFill>
                <a:sym typeface="+mn-ea"/>
              </a:rPr>
              <a:t>预备知识</a:t>
            </a:r>
          </a:p>
          <a:p>
            <a:pPr>
              <a:defRPr/>
            </a:pPr>
            <a:r>
              <a:rPr lang="zh-CN" altLang="en-US" noProof="1">
                <a:gradFill>
                  <a:gsLst>
                    <a:gs pos="21000">
                      <a:srgbClr val="53575C"/>
                    </a:gs>
                    <a:gs pos="88000">
                      <a:srgbClr val="C5C7CA"/>
                    </a:gs>
                  </a:gsLst>
                  <a:lin ang="5400000"/>
                </a:gradFill>
              </a:rPr>
              <a:t>凸函数</a:t>
            </a:r>
            <a:endParaRPr lang="en-US" altLang="zh-CN" noProof="1">
              <a:gradFill>
                <a:gsLst>
                  <a:gs pos="21000">
                    <a:srgbClr val="53575C"/>
                  </a:gs>
                  <a:gs pos="88000">
                    <a:srgbClr val="C5C7CA"/>
                  </a:gs>
                </a:gsLst>
                <a:lin ang="5400000"/>
              </a:gradFill>
            </a:endParaRPr>
          </a:p>
          <a:p>
            <a:pPr>
              <a:defRPr/>
            </a:pPr>
            <a:r>
              <a:rPr lang="zh-CN" altLang="en-US" noProof="1">
                <a:gradFill>
                  <a:gsLst>
                    <a:gs pos="21000">
                      <a:srgbClr val="53575C"/>
                    </a:gs>
                    <a:gs pos="88000">
                      <a:srgbClr val="C5C7CA"/>
                    </a:gs>
                  </a:gsLst>
                  <a:lin ang="5400000"/>
                </a:gradFill>
              </a:rPr>
              <a:t>无约束优化</a:t>
            </a:r>
            <a:endParaRPr lang="en-US" altLang="zh-CN" noProof="1">
              <a:gradFill>
                <a:gsLst>
                  <a:gs pos="21000">
                    <a:srgbClr val="53575C"/>
                  </a:gs>
                  <a:gs pos="88000">
                    <a:srgbClr val="C5C7CA"/>
                  </a:gs>
                </a:gsLst>
                <a:lin ang="5400000"/>
              </a:gradFill>
            </a:endParaRPr>
          </a:p>
          <a:p>
            <a:pPr>
              <a:defRPr/>
            </a:pPr>
            <a:r>
              <a:rPr lang="zh-CN" altLang="en-US" b="1" noProof="1"/>
              <a:t>约束优化</a:t>
            </a:r>
            <a:endParaRPr lang="en-US" altLang="zh-CN" b="1" noProof="1"/>
          </a:p>
          <a:p>
            <a:pPr lvl="1">
              <a:defRPr/>
            </a:pPr>
            <a:r>
              <a:rPr lang="zh-CN" altLang="en-US" b="1" noProof="1"/>
              <a:t>拉格朗日乘子法与</a:t>
            </a:r>
            <a:r>
              <a:rPr lang="en-US" altLang="zh-CN" b="1" noProof="1"/>
              <a:t>KKT</a:t>
            </a:r>
            <a:r>
              <a:rPr lang="zh-CN" altLang="en-US" b="1" noProof="1"/>
              <a:t>条件</a:t>
            </a:r>
            <a:endParaRPr lang="en-US" altLang="zh-CN" b="1" noProof="1"/>
          </a:p>
          <a:p>
            <a:pPr lvl="1">
              <a:defRPr/>
            </a:pPr>
            <a:r>
              <a:rPr lang="zh-CN" altLang="en-US" b="1" noProof="1"/>
              <a:t>对偶</a:t>
            </a:r>
            <a:endParaRPr lang="en-US" altLang="zh-CN" noProof="1">
              <a:gradFill>
                <a:gsLst>
                  <a:gs pos="21000">
                    <a:srgbClr val="53575C"/>
                  </a:gs>
                  <a:gs pos="88000">
                    <a:srgbClr val="C5C7CA"/>
                  </a:gs>
                </a:gsLst>
                <a:lin ang="5400000"/>
              </a:gradFill>
            </a:endParaRPr>
          </a:p>
          <a:p>
            <a:pPr>
              <a:defRPr/>
            </a:pPr>
            <a:endParaRPr lang="en-US" altLang="zh-CN" noProof="1"/>
          </a:p>
        </p:txBody>
      </p:sp>
      <p:sp>
        <p:nvSpPr>
          <p:cNvPr id="15363" name="标题 1"/>
          <p:cNvSpPr>
            <a:spLocks noGrp="1" noChangeArrowheads="1"/>
          </p:cNvSpPr>
          <p:nvPr>
            <p:ph type="title"/>
          </p:nvPr>
        </p:nvSpPr>
        <p:spPr/>
        <p:txBody>
          <a:bodyPr/>
          <a:lstStyle/>
          <a:p>
            <a:r>
              <a:rPr lang="zh-CN" altLang="en-US" sz="4000" b="1" dirty="0"/>
              <a:t>提纲</a:t>
            </a:r>
            <a:endParaRPr lang="en-US" altLang="zh-CN" sz="4000" b="1" dirty="0"/>
          </a:p>
        </p:txBody>
      </p:sp>
      <p:sp>
        <p:nvSpPr>
          <p:cNvPr id="2" name="灯片编号占位符 1"/>
          <p:cNvSpPr>
            <a:spLocks noGrp="1"/>
          </p:cNvSpPr>
          <p:nvPr>
            <p:ph type="sldNum" sz="quarter" idx="12"/>
          </p:nvPr>
        </p:nvSpPr>
        <p:spPr/>
        <p:txBody>
          <a:bodyPr/>
          <a:lstStyle/>
          <a:p>
            <a:pPr>
              <a:defRPr/>
            </a:pPr>
            <a:fld id="{BBDE05AF-0221-4D1E-93D2-621975BA6B89}" type="slidenum">
              <a:rPr lang="zh-CN" altLang="zh-CN" smtClean="0"/>
              <a:t>36</a:t>
            </a:fld>
            <a:endParaRPr lang="zh-CN"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noChangeArrowheads="1"/>
          </p:cNvSpPr>
          <p:nvPr>
            <p:ph type="title"/>
          </p:nvPr>
        </p:nvSpPr>
        <p:spPr/>
        <p:txBody>
          <a:bodyPr/>
          <a:lstStyle/>
          <a:p>
            <a:r>
              <a:rPr lang="zh-CN" altLang="en-US" sz="2800" b="1" dirty="0"/>
              <a:t>Equality constraints 等式约束</a:t>
            </a:r>
          </a:p>
        </p:txBody>
      </p:sp>
      <p:graphicFrame>
        <p:nvGraphicFramePr>
          <p:cNvPr id="66563" name="内容占位符 2"/>
          <p:cNvGraphicFramePr>
            <a:graphicFrameLocks noGrp="1" noChangeAspect="1"/>
          </p:cNvGraphicFramePr>
          <p:nvPr>
            <p:ph idx="1"/>
            <p:extLst>
              <p:ext uri="{D42A27DB-BD31-4B8C-83A1-F6EECF244321}">
                <p14:modId xmlns:p14="http://schemas.microsoft.com/office/powerpoint/2010/main" val="379508516"/>
              </p:ext>
            </p:extLst>
          </p:nvPr>
        </p:nvGraphicFramePr>
        <p:xfrm>
          <a:off x="679450" y="1622425"/>
          <a:ext cx="7737475" cy="3633788"/>
        </p:xfrm>
        <a:graphic>
          <a:graphicData uri="http://schemas.openxmlformats.org/presentationml/2006/ole">
            <mc:AlternateContent xmlns:mc="http://schemas.openxmlformats.org/markup-compatibility/2006">
              <mc:Choice xmlns:v="urn:schemas-microsoft-com:vml" Requires="v">
                <p:oleObj spid="_x0000_s32899" name="BMP 图像" r:id="rId3" imgW="6572250" imgH="3086100" progId="Paint.Picture">
                  <p:embed/>
                </p:oleObj>
              </mc:Choice>
              <mc:Fallback>
                <p:oleObj name="BMP 图像" r:id="rId3" imgW="6572250" imgH="3086100" progId="Paint.Picture">
                  <p:embed/>
                  <p:pic>
                    <p:nvPicPr>
                      <p:cNvPr id="0" name="图片 32768"/>
                      <p:cNvPicPr>
                        <a:picLocks noGrp="1" noChangeAspect="1"/>
                      </p:cNvPicPr>
                      <p:nvPr/>
                    </p:nvPicPr>
                    <p:blipFill>
                      <a:blip r:embed="rId4"/>
                      <a:stretch>
                        <a:fillRect/>
                      </a:stretch>
                    </p:blipFill>
                    <p:spPr>
                      <a:xfrm>
                        <a:off x="679450" y="1622425"/>
                        <a:ext cx="7737475" cy="3633788"/>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4A2821C2-7E06-4D33-A0DE-074668F1332D}" type="slidenum">
              <a:rPr lang="zh-CN" altLang="zh-CN" smtClean="0"/>
              <a:t>37</a:t>
            </a:fld>
            <a:endParaRPr lang="zh-CN" altLang="zh-CN"/>
          </a:p>
        </p:txBody>
      </p:sp>
      <p:sp>
        <p:nvSpPr>
          <p:cNvPr id="6" name="TextBox 5"/>
          <p:cNvSpPr txBox="1"/>
          <p:nvPr/>
        </p:nvSpPr>
        <p:spPr>
          <a:xfrm>
            <a:off x="1188407" y="5184354"/>
            <a:ext cx="7098945" cy="1384995"/>
          </a:xfrm>
          <a:prstGeom prst="rect">
            <a:avLst/>
          </a:prstGeom>
          <a:noFill/>
        </p:spPr>
        <p:txBody>
          <a:bodyPr wrap="square" rtlCol="0">
            <a:spAutoFit/>
          </a:bodyPr>
          <a:lstStyle/>
          <a:p>
            <a:r>
              <a:rPr lang="zh-CN" altLang="en-US" dirty="0"/>
              <a:t>约束条件会将解的范围限定在一个可行域，此时不一定能找到使得 ∇</a:t>
            </a:r>
            <a:r>
              <a:rPr lang="en-US" altLang="zh-CN" baseline="-25000" dirty="0" err="1"/>
              <a:t>x</a:t>
            </a:r>
            <a:r>
              <a:rPr lang="en-US" altLang="zh-CN" dirty="0" err="1"/>
              <a:t>f</a:t>
            </a:r>
            <a:r>
              <a:rPr lang="en-US" altLang="zh-CN" dirty="0"/>
              <a:t>(x)</a:t>
            </a:r>
            <a:r>
              <a:rPr lang="zh-CN" altLang="en-US" dirty="0"/>
              <a:t>为 </a:t>
            </a:r>
            <a:r>
              <a:rPr lang="en-US" altLang="zh-CN" dirty="0"/>
              <a:t>0 </a:t>
            </a:r>
            <a:r>
              <a:rPr lang="zh-CN" altLang="en-US" dirty="0"/>
              <a:t>的点，</a:t>
            </a:r>
            <a:endParaRPr lang="en-US" altLang="zh-CN" dirty="0"/>
          </a:p>
          <a:p>
            <a:r>
              <a:rPr lang="zh-CN" altLang="en-US" dirty="0"/>
              <a:t>只需找到在</a:t>
            </a:r>
            <a:r>
              <a:rPr lang="zh-CN" altLang="en-US" dirty="0">
                <a:solidFill>
                  <a:srgbClr val="0000FF"/>
                </a:solidFill>
              </a:rPr>
              <a:t>可行域内使得 </a:t>
            </a:r>
            <a:r>
              <a:rPr lang="en-US" altLang="zh-CN" dirty="0">
                <a:solidFill>
                  <a:srgbClr val="0000FF"/>
                </a:solidFill>
              </a:rPr>
              <a:t>f(x)</a:t>
            </a:r>
            <a:r>
              <a:rPr lang="zh-CN" altLang="en-US" dirty="0">
                <a:solidFill>
                  <a:srgbClr val="0000FF"/>
                </a:solidFill>
              </a:rPr>
              <a:t>最小</a:t>
            </a:r>
            <a:r>
              <a:rPr lang="zh-CN" altLang="en-US" dirty="0"/>
              <a:t>的值即可</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noChangeArrowheads="1"/>
          </p:cNvSpPr>
          <p:nvPr>
            <p:ph type="title"/>
          </p:nvPr>
        </p:nvSpPr>
        <p:spPr>
          <a:xfrm>
            <a:off x="501267" y="0"/>
            <a:ext cx="8229600" cy="1143000"/>
          </a:xfrm>
        </p:spPr>
        <p:txBody>
          <a:bodyPr/>
          <a:lstStyle/>
          <a:p>
            <a:r>
              <a:rPr lang="zh-CN" altLang="en-US" sz="2800" b="1" dirty="0"/>
              <a:t>示例 </a:t>
            </a:r>
            <a:r>
              <a:rPr lang="en-US" altLang="zh-CN" sz="2800" b="1" dirty="0"/>
              <a:t>–</a:t>
            </a:r>
            <a:r>
              <a:rPr lang="zh-CN" altLang="en-US" sz="2800" b="1" dirty="0"/>
              <a:t> 可行域</a:t>
            </a:r>
          </a:p>
        </p:txBody>
      </p:sp>
      <p:graphicFrame>
        <p:nvGraphicFramePr>
          <p:cNvPr id="67587" name="内容占位符 3"/>
          <p:cNvGraphicFramePr>
            <a:graphicFrameLocks noGrp="1" noChangeAspect="1"/>
          </p:cNvGraphicFramePr>
          <p:nvPr>
            <p:ph idx="1"/>
          </p:nvPr>
        </p:nvGraphicFramePr>
        <p:xfrm>
          <a:off x="946150" y="1597025"/>
          <a:ext cx="6737350" cy="4941888"/>
        </p:xfrm>
        <a:graphic>
          <a:graphicData uri="http://schemas.openxmlformats.org/presentationml/2006/ole">
            <mc:AlternateContent xmlns:mc="http://schemas.openxmlformats.org/markup-compatibility/2006">
              <mc:Choice xmlns:v="urn:schemas-microsoft-com:vml" Requires="v">
                <p:oleObj spid="_x0000_s33923" r:id="rId3" imgW="5829300" imgH="4276725" progId="PBrush">
                  <p:embed/>
                </p:oleObj>
              </mc:Choice>
              <mc:Fallback>
                <p:oleObj r:id="rId3" imgW="5829300" imgH="4276725" progId="PBrush">
                  <p:embed/>
                  <p:pic>
                    <p:nvPicPr>
                      <p:cNvPr id="0" name="图片 33792"/>
                      <p:cNvPicPr>
                        <a:picLocks noGrp="1" noChangeAspect="1"/>
                      </p:cNvPicPr>
                      <p:nvPr/>
                    </p:nvPicPr>
                    <p:blipFill>
                      <a:blip r:embed="rId4"/>
                      <a:stretch>
                        <a:fillRect/>
                      </a:stretch>
                    </p:blipFill>
                    <p:spPr>
                      <a:xfrm>
                        <a:off x="946150" y="1597025"/>
                        <a:ext cx="6737350" cy="4941888"/>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770BED75-8090-470E-95B6-B6256E92411D}" type="slidenum">
              <a:rPr lang="zh-CN" altLang="zh-CN" smtClean="0"/>
              <a:t>38</a:t>
            </a:fld>
            <a:endParaRPr lang="zh-CN" altLang="zh-CN"/>
          </a:p>
        </p:txBody>
      </p:sp>
      <p:sp>
        <p:nvSpPr>
          <p:cNvPr id="3" name="矩形 2"/>
          <p:cNvSpPr/>
          <p:nvPr/>
        </p:nvSpPr>
        <p:spPr>
          <a:xfrm>
            <a:off x="1066362" y="1747380"/>
            <a:ext cx="1112805" cy="461665"/>
          </a:xfrm>
          <a:prstGeom prst="rect">
            <a:avLst/>
          </a:prstGeom>
        </p:spPr>
        <p:txBody>
          <a:bodyPr wrap="none">
            <a:spAutoFit/>
          </a:bodyPr>
          <a:lstStyle/>
          <a:p>
            <a:r>
              <a:rPr lang="zh-CN" altLang="en-US" sz="2400" dirty="0">
                <a:solidFill>
                  <a:srgbClr val="FF0000"/>
                </a:solidFill>
              </a:rPr>
              <a:t>可行域</a:t>
            </a:r>
          </a:p>
        </p:txBody>
      </p:sp>
      <p:sp>
        <p:nvSpPr>
          <p:cNvPr id="6" name="矩形 5"/>
          <p:cNvSpPr/>
          <p:nvPr/>
        </p:nvSpPr>
        <p:spPr>
          <a:xfrm>
            <a:off x="1885736" y="4206497"/>
            <a:ext cx="1107996" cy="461665"/>
          </a:xfrm>
          <a:prstGeom prst="rect">
            <a:avLst/>
          </a:prstGeom>
        </p:spPr>
        <p:txBody>
          <a:bodyPr wrap="none">
            <a:spAutoFit/>
          </a:bodyPr>
          <a:lstStyle/>
          <a:p>
            <a:r>
              <a:rPr lang="zh-CN" altLang="en-US" sz="2400" b="0" dirty="0">
                <a:solidFill>
                  <a:srgbClr val="0000FF"/>
                </a:solidFill>
              </a:rPr>
              <a:t>等高线</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noChangeArrowheads="1"/>
          </p:cNvSpPr>
          <p:nvPr>
            <p:ph type="title"/>
          </p:nvPr>
        </p:nvSpPr>
        <p:spPr/>
        <p:txBody>
          <a:bodyPr/>
          <a:lstStyle/>
          <a:p>
            <a:r>
              <a:rPr lang="zh-CN" altLang="en-US" sz="3600" b="1" dirty="0"/>
              <a:t>局部极值的条件</a:t>
            </a:r>
          </a:p>
        </p:txBody>
      </p:sp>
      <p:graphicFrame>
        <p:nvGraphicFramePr>
          <p:cNvPr id="73731" name="内容占位符 3"/>
          <p:cNvGraphicFramePr>
            <a:graphicFrameLocks noGrp="1" noChangeAspect="1"/>
          </p:cNvGraphicFramePr>
          <p:nvPr>
            <p:ph idx="1"/>
          </p:nvPr>
        </p:nvGraphicFramePr>
        <p:xfrm>
          <a:off x="654050" y="1555750"/>
          <a:ext cx="7835900" cy="4752975"/>
        </p:xfrm>
        <a:graphic>
          <a:graphicData uri="http://schemas.openxmlformats.org/presentationml/2006/ole">
            <mc:AlternateContent xmlns:mc="http://schemas.openxmlformats.org/markup-compatibility/2006">
              <mc:Choice xmlns:v="urn:schemas-microsoft-com:vml" Requires="v">
                <p:oleObj spid="_x0000_s34947" r:id="rId3" imgW="6877050" imgH="4171950" progId="PBrush">
                  <p:embed/>
                </p:oleObj>
              </mc:Choice>
              <mc:Fallback>
                <p:oleObj r:id="rId3" imgW="6877050" imgH="4171950" progId="PBrush">
                  <p:embed/>
                  <p:pic>
                    <p:nvPicPr>
                      <p:cNvPr id="0" name="图片 34816"/>
                      <p:cNvPicPr>
                        <a:picLocks noGrp="1" noChangeAspect="1"/>
                      </p:cNvPicPr>
                      <p:nvPr/>
                    </p:nvPicPr>
                    <p:blipFill>
                      <a:blip r:embed="rId4"/>
                      <a:stretch>
                        <a:fillRect/>
                      </a:stretch>
                    </p:blipFill>
                    <p:spPr>
                      <a:xfrm>
                        <a:off x="654050" y="1555750"/>
                        <a:ext cx="7835900" cy="4752975"/>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24118BE7-F0AD-4C1A-A92F-BFEACD4969F4}" type="slidenum">
              <a:rPr lang="zh-CN" altLang="zh-CN" smtClean="0"/>
              <a:t>39</a:t>
            </a:fld>
            <a:endParaRPr lang="zh-CN" altLang="zh-CN"/>
          </a:p>
        </p:txBody>
      </p:sp>
      <p:sp>
        <p:nvSpPr>
          <p:cNvPr id="5" name="文本框 4"/>
          <p:cNvSpPr txBox="1"/>
          <p:nvPr/>
        </p:nvSpPr>
        <p:spPr>
          <a:xfrm flipH="1">
            <a:off x="5585905" y="3656161"/>
            <a:ext cx="2675968" cy="461665"/>
          </a:xfrm>
          <a:prstGeom prst="rect">
            <a:avLst/>
          </a:prstGeom>
          <a:noFill/>
        </p:spPr>
        <p:txBody>
          <a:bodyPr wrap="square" rtlCol="0">
            <a:spAutoFit/>
          </a:bodyPr>
          <a:lstStyle/>
          <a:p>
            <a:r>
              <a:rPr lang="zh-CN" altLang="en-US" sz="2400" dirty="0">
                <a:solidFill>
                  <a:srgbClr val="0000FF"/>
                </a:solidFill>
              </a:rPr>
              <a:t>与约束面法线正交</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noChangeArrowheads="1"/>
          </p:cNvSpPr>
          <p:nvPr>
            <p:ph type="title"/>
          </p:nvPr>
        </p:nvSpPr>
        <p:spPr/>
        <p:txBody>
          <a:bodyPr/>
          <a:lstStyle/>
          <a:p>
            <a:r>
              <a:rPr lang="zh-CN" altLang="en-US" b="1" dirty="0"/>
              <a:t>示例 </a:t>
            </a:r>
            <a:endParaRPr lang="en-US" altLang="zh-CN" b="1" dirty="0"/>
          </a:p>
        </p:txBody>
      </p:sp>
      <p:graphicFrame>
        <p:nvGraphicFramePr>
          <p:cNvPr id="17411" name="内容占位符 3"/>
          <p:cNvGraphicFramePr>
            <a:graphicFrameLocks noGrp="1" noChangeAspect="1"/>
          </p:cNvGraphicFramePr>
          <p:nvPr>
            <p:ph idx="1"/>
          </p:nvPr>
        </p:nvGraphicFramePr>
        <p:xfrm>
          <a:off x="303098" y="1819562"/>
          <a:ext cx="8426510" cy="3578703"/>
        </p:xfrm>
        <a:graphic>
          <a:graphicData uri="http://schemas.openxmlformats.org/presentationml/2006/ole">
            <mc:AlternateContent xmlns:mc="http://schemas.openxmlformats.org/markup-compatibility/2006">
              <mc:Choice xmlns:v="urn:schemas-microsoft-com:vml" Requires="v">
                <p:oleObj spid="_x0000_s1155" r:id="rId3" imgW="6505575" imgH="2762250" progId="PBrush">
                  <p:embed/>
                </p:oleObj>
              </mc:Choice>
              <mc:Fallback>
                <p:oleObj r:id="rId3" imgW="6505575" imgH="2762250" progId="PBrush">
                  <p:embed/>
                  <p:pic>
                    <p:nvPicPr>
                      <p:cNvPr id="0" name="图片 1024"/>
                      <p:cNvPicPr>
                        <a:picLocks noGrp="1" noChangeAspect="1"/>
                      </p:cNvPicPr>
                      <p:nvPr/>
                    </p:nvPicPr>
                    <p:blipFill>
                      <a:blip r:embed="rId4"/>
                      <a:stretch>
                        <a:fillRect/>
                      </a:stretch>
                    </p:blipFill>
                    <p:spPr>
                      <a:xfrm>
                        <a:off x="303098" y="1819562"/>
                        <a:ext cx="8426510" cy="3578703"/>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D06D3E34-2998-4559-AE3D-E855AABA7356}" type="slidenum">
              <a:rPr lang="zh-CN" altLang="zh-CN" smtClean="0"/>
              <a:t>4</a:t>
            </a:fld>
            <a:endParaRPr lang="zh-CN" altLang="zh-C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noChangeArrowheads="1"/>
          </p:cNvSpPr>
          <p:nvPr>
            <p:ph type="title"/>
          </p:nvPr>
        </p:nvSpPr>
        <p:spPr>
          <a:xfrm>
            <a:off x="466825" y="0"/>
            <a:ext cx="8229600" cy="1143000"/>
          </a:xfrm>
        </p:spPr>
        <p:txBody>
          <a:bodyPr/>
          <a:lstStyle/>
          <a:p>
            <a:pPr algn="l"/>
            <a:r>
              <a:rPr lang="zh-CN" altLang="en-US" sz="3600" b="1" dirty="0"/>
              <a:t>局部极值的条件</a:t>
            </a:r>
          </a:p>
        </p:txBody>
      </p:sp>
      <p:graphicFrame>
        <p:nvGraphicFramePr>
          <p:cNvPr id="74755" name="内容占位符 3"/>
          <p:cNvGraphicFramePr>
            <a:graphicFrameLocks noGrp="1" noChangeAspect="1"/>
          </p:cNvGraphicFramePr>
          <p:nvPr>
            <p:ph idx="1"/>
          </p:nvPr>
        </p:nvGraphicFramePr>
        <p:xfrm>
          <a:off x="852488" y="1565275"/>
          <a:ext cx="7134225" cy="5146675"/>
        </p:xfrm>
        <a:graphic>
          <a:graphicData uri="http://schemas.openxmlformats.org/presentationml/2006/ole">
            <mc:AlternateContent xmlns:mc="http://schemas.openxmlformats.org/markup-compatibility/2006">
              <mc:Choice xmlns:v="urn:schemas-microsoft-com:vml" Requires="v">
                <p:oleObj spid="_x0000_s35971" r:id="rId3" imgW="6324600" imgH="4562475" progId="PBrush">
                  <p:embed/>
                </p:oleObj>
              </mc:Choice>
              <mc:Fallback>
                <p:oleObj r:id="rId3" imgW="6324600" imgH="4562475" progId="PBrush">
                  <p:embed/>
                  <p:pic>
                    <p:nvPicPr>
                      <p:cNvPr id="0" name="图片 35840"/>
                      <p:cNvPicPr>
                        <a:picLocks noGrp="1" noChangeAspect="1"/>
                      </p:cNvPicPr>
                      <p:nvPr/>
                    </p:nvPicPr>
                    <p:blipFill>
                      <a:blip r:embed="rId4"/>
                      <a:stretch>
                        <a:fillRect/>
                      </a:stretch>
                    </p:blipFill>
                    <p:spPr>
                      <a:xfrm>
                        <a:off x="852488" y="1565275"/>
                        <a:ext cx="7134225" cy="5146675"/>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A026D755-F71D-4283-8225-8F008CCC71B5}" type="slidenum">
              <a:rPr lang="zh-CN" altLang="zh-CN" smtClean="0"/>
              <a:t>40</a:t>
            </a:fld>
            <a:endParaRPr lang="zh-CN" altLang="zh-CN"/>
          </a:p>
        </p:txBody>
      </p:sp>
      <p:sp>
        <p:nvSpPr>
          <p:cNvPr id="5" name="文本框 4"/>
          <p:cNvSpPr txBox="1"/>
          <p:nvPr/>
        </p:nvSpPr>
        <p:spPr>
          <a:xfrm flipH="1">
            <a:off x="6468031" y="2311455"/>
            <a:ext cx="1008533" cy="461665"/>
          </a:xfrm>
          <a:prstGeom prst="rect">
            <a:avLst/>
          </a:prstGeom>
          <a:noFill/>
        </p:spPr>
        <p:txBody>
          <a:bodyPr wrap="square" rtlCol="0">
            <a:spAutoFit/>
          </a:bodyPr>
          <a:lstStyle/>
          <a:p>
            <a:r>
              <a:rPr lang="zh-CN" altLang="en-US" sz="2400" dirty="0">
                <a:solidFill>
                  <a:srgbClr val="0000FF"/>
                </a:solidFill>
              </a:rPr>
              <a:t>驻点</a:t>
            </a:r>
          </a:p>
        </p:txBody>
      </p:sp>
      <p:sp>
        <p:nvSpPr>
          <p:cNvPr id="6" name="文本框 5"/>
          <p:cNvSpPr txBox="1"/>
          <p:nvPr/>
        </p:nvSpPr>
        <p:spPr>
          <a:xfrm flipH="1">
            <a:off x="1650398" y="3507347"/>
            <a:ext cx="1008533" cy="461665"/>
          </a:xfrm>
          <a:prstGeom prst="rect">
            <a:avLst/>
          </a:prstGeom>
          <a:noFill/>
        </p:spPr>
        <p:txBody>
          <a:bodyPr wrap="square" rtlCol="0">
            <a:spAutoFit/>
          </a:bodyPr>
          <a:lstStyle/>
          <a:p>
            <a:r>
              <a:rPr lang="zh-CN" altLang="en-US" sz="2400" dirty="0">
                <a:solidFill>
                  <a:srgbClr val="0000FF"/>
                </a:solidFill>
              </a:rPr>
              <a:t>驻点</a:t>
            </a:r>
          </a:p>
        </p:txBody>
      </p:sp>
      <p:sp>
        <p:nvSpPr>
          <p:cNvPr id="7" name="矩形 6"/>
          <p:cNvSpPr/>
          <p:nvPr/>
        </p:nvSpPr>
        <p:spPr>
          <a:xfrm>
            <a:off x="0" y="1046144"/>
            <a:ext cx="5197642" cy="954107"/>
          </a:xfrm>
          <a:prstGeom prst="rect">
            <a:avLst/>
          </a:prstGeom>
        </p:spPr>
        <p:txBody>
          <a:bodyPr wrap="square">
            <a:spAutoFit/>
          </a:bodyPr>
          <a:lstStyle/>
          <a:p>
            <a:r>
              <a:rPr lang="zh-CN" altLang="en-US" dirty="0"/>
              <a:t>在区域内部，极值点必为驻点，但驻点不一定是极值点</a:t>
            </a:r>
          </a:p>
        </p:txBody>
      </p:sp>
      <p:pic>
        <p:nvPicPr>
          <p:cNvPr id="8" name="Picture 52" descr="https://iknow-pic.cdn.bcebos.com/4b90f603738da9770f617255a051f8198618e306">
            <a:extLst>
              <a:ext uri="{FF2B5EF4-FFF2-40B4-BE49-F238E27FC236}">
                <a16:creationId xmlns:a16="http://schemas.microsoft.com/office/drawing/2014/main" id="{B27245FF-2E9D-4E1D-A0D0-2856B26055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9719" y="-8636"/>
            <a:ext cx="4024672" cy="23288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9823" y="38500"/>
            <a:ext cx="8229600" cy="3830855"/>
          </a:xfrm>
        </p:spPr>
        <p:txBody>
          <a:bodyPr/>
          <a:lstStyle/>
          <a:p>
            <a:r>
              <a:rPr lang="zh-CN" altLang="en-US" sz="2400" b="1" dirty="0">
                <a:latin typeface="Times New Roman" panose="02020603050405020304" pitchFamily="18" charset="0"/>
                <a:cs typeface="Times New Roman" panose="02020603050405020304" pitchFamily="18" charset="0"/>
              </a:rPr>
              <a:t>二维情况下的目标函数是 </a:t>
            </a:r>
            <a:r>
              <a:rPr lang="en-US" altLang="zh-CN" sz="2400" b="1" dirty="0">
                <a:latin typeface="Times New Roman" panose="02020603050405020304" pitchFamily="18" charset="0"/>
                <a:cs typeface="Times New Roman" panose="02020603050405020304" pitchFamily="18" charset="0"/>
              </a:rPr>
              <a:t>f(</a:t>
            </a:r>
            <a:r>
              <a:rPr lang="en-US" altLang="zh-CN" sz="2400" b="1" dirty="0" err="1">
                <a:latin typeface="Times New Roman" panose="02020603050405020304" pitchFamily="18" charset="0"/>
                <a:cs typeface="Times New Roman" panose="02020603050405020304" pitchFamily="18" charset="0"/>
              </a:rPr>
              <a:t>x,y</a:t>
            </a: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，在平面中画出 </a:t>
            </a:r>
            <a:r>
              <a:rPr lang="en-US" altLang="zh-CN" sz="2400" b="1" dirty="0">
                <a:latin typeface="Times New Roman" panose="02020603050405020304" pitchFamily="18" charset="0"/>
                <a:cs typeface="Times New Roman" panose="02020603050405020304" pitchFamily="18" charset="0"/>
              </a:rPr>
              <a:t>f(</a:t>
            </a:r>
            <a:r>
              <a:rPr lang="en-US" altLang="zh-CN" sz="2400" b="1" dirty="0" err="1">
                <a:latin typeface="Times New Roman" panose="02020603050405020304" pitchFamily="18" charset="0"/>
                <a:cs typeface="Times New Roman" panose="02020603050405020304" pitchFamily="18" charset="0"/>
              </a:rPr>
              <a:t>x,y</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的等高线，如下图的虚线所示， </a:t>
            </a:r>
            <a:endParaRPr lang="en-US" altLang="zh-CN" sz="2400" b="1" dirty="0">
              <a:latin typeface="Times New Roman" panose="02020603050405020304" pitchFamily="18" charset="0"/>
              <a:cs typeface="Times New Roman" panose="02020603050405020304" pitchFamily="18" charset="0"/>
            </a:endParaRPr>
          </a:p>
          <a:p>
            <a:r>
              <a:rPr lang="zh-CN" altLang="en-US" sz="2400" b="1" dirty="0">
                <a:latin typeface="Times New Roman" panose="02020603050405020304" pitchFamily="18" charset="0"/>
                <a:cs typeface="Times New Roman" panose="02020603050405020304" pitchFamily="18" charset="0"/>
              </a:rPr>
              <a:t>只给出一个约束等式 </a:t>
            </a:r>
            <a:r>
              <a:rPr lang="en-US" altLang="zh-CN" sz="2400" b="1" dirty="0">
                <a:latin typeface="Times New Roman" panose="02020603050405020304" pitchFamily="18" charset="0"/>
                <a:cs typeface="Times New Roman" panose="02020603050405020304" pitchFamily="18" charset="0"/>
              </a:rPr>
              <a:t>h(</a:t>
            </a:r>
            <a:r>
              <a:rPr lang="en-US" altLang="zh-CN" sz="2400" b="1" dirty="0" err="1">
                <a:latin typeface="Times New Roman" panose="02020603050405020304" pitchFamily="18" charset="0"/>
                <a:cs typeface="Times New Roman" panose="02020603050405020304" pitchFamily="18" charset="0"/>
              </a:rPr>
              <a:t>x,y</a:t>
            </a:r>
            <a:r>
              <a:rPr lang="en-US" altLang="zh-CN" sz="2400" b="1" dirty="0">
                <a:latin typeface="Times New Roman" panose="02020603050405020304" pitchFamily="18" charset="0"/>
                <a:cs typeface="Times New Roman" panose="02020603050405020304" pitchFamily="18" charset="0"/>
              </a:rPr>
              <a:t>)=0</a:t>
            </a:r>
            <a:r>
              <a:rPr lang="zh-CN" altLang="en-US" sz="2400" b="1" dirty="0">
                <a:latin typeface="Times New Roman" panose="02020603050405020304" pitchFamily="18" charset="0"/>
                <a:cs typeface="Times New Roman" panose="02020603050405020304" pitchFamily="18" charset="0"/>
              </a:rPr>
              <a:t> ，如下图的绿线所示，</a:t>
            </a:r>
            <a:endParaRPr lang="en-US" altLang="zh-CN" sz="2400" b="1" dirty="0">
              <a:latin typeface="Times New Roman" panose="02020603050405020304" pitchFamily="18" charset="0"/>
              <a:cs typeface="Times New Roman" panose="02020603050405020304" pitchFamily="18" charset="0"/>
            </a:endParaRPr>
          </a:p>
          <a:p>
            <a:r>
              <a:rPr lang="zh-CN" altLang="en-US" sz="2400" b="1" dirty="0">
                <a:latin typeface="Times New Roman" panose="02020603050405020304" pitchFamily="18" charset="0"/>
                <a:cs typeface="Times New Roman" panose="02020603050405020304" pitchFamily="18" charset="0"/>
              </a:rPr>
              <a:t>目标函数 </a:t>
            </a:r>
            <a:r>
              <a:rPr lang="en-US" altLang="zh-CN" sz="2400" b="1" dirty="0">
                <a:latin typeface="Times New Roman" panose="02020603050405020304" pitchFamily="18" charset="0"/>
                <a:cs typeface="Times New Roman" panose="02020603050405020304" pitchFamily="18" charset="0"/>
              </a:rPr>
              <a:t>f(</a:t>
            </a:r>
            <a:r>
              <a:rPr lang="en-US" altLang="zh-CN" sz="2400" b="1" dirty="0" err="1">
                <a:latin typeface="Times New Roman" panose="02020603050405020304" pitchFamily="18" charset="0"/>
                <a:cs typeface="Times New Roman" panose="02020603050405020304" pitchFamily="18" charset="0"/>
              </a:rPr>
              <a:t>x,y</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与约束 </a:t>
            </a:r>
            <a:r>
              <a:rPr lang="en-US" altLang="zh-CN" sz="2400" b="1" dirty="0">
                <a:latin typeface="Times New Roman" panose="02020603050405020304" pitchFamily="18" charset="0"/>
                <a:cs typeface="Times New Roman" panose="02020603050405020304" pitchFamily="18" charset="0"/>
              </a:rPr>
              <a:t>h(</a:t>
            </a:r>
            <a:r>
              <a:rPr lang="en-US" altLang="zh-CN" sz="2400" b="1" dirty="0" err="1">
                <a:latin typeface="Times New Roman" panose="02020603050405020304" pitchFamily="18" charset="0"/>
                <a:cs typeface="Times New Roman" panose="02020603050405020304" pitchFamily="18" charset="0"/>
              </a:rPr>
              <a:t>x,y</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 只有三种情况：</a:t>
            </a:r>
            <a:r>
              <a:rPr lang="zh-CN" altLang="en-US" sz="2400" b="1" dirty="0">
                <a:solidFill>
                  <a:srgbClr val="0000FF"/>
                </a:solidFill>
                <a:latin typeface="Times New Roman" panose="02020603050405020304" pitchFamily="18" charset="0"/>
                <a:cs typeface="Times New Roman" panose="02020603050405020304" pitchFamily="18" charset="0"/>
              </a:rPr>
              <a:t>相交、相切或者没有交集</a:t>
            </a:r>
            <a:r>
              <a:rPr lang="zh-CN" altLang="en-US" sz="2400" b="1" dirty="0">
                <a:latin typeface="Times New Roman" panose="02020603050405020304" pitchFamily="18" charset="0"/>
                <a:cs typeface="Times New Roman" panose="02020603050405020304" pitchFamily="18" charset="0"/>
              </a:rPr>
              <a:t>。</a:t>
            </a:r>
            <a:endParaRPr lang="en-US" altLang="zh-CN" sz="2400" b="1" dirty="0">
              <a:latin typeface="Times New Roman" panose="02020603050405020304" pitchFamily="18" charset="0"/>
              <a:cs typeface="Times New Roman" panose="02020603050405020304" pitchFamily="18" charset="0"/>
            </a:endParaRPr>
          </a:p>
          <a:p>
            <a:pPr lvl="1"/>
            <a:r>
              <a:rPr lang="zh-CN" altLang="en-US" sz="2000" b="1" dirty="0">
                <a:latin typeface="Times New Roman" panose="02020603050405020304" pitchFamily="18" charset="0"/>
                <a:cs typeface="Times New Roman" panose="02020603050405020304" pitchFamily="18" charset="0"/>
              </a:rPr>
              <a:t>没交集肯定不是解。</a:t>
            </a:r>
            <a:endParaRPr lang="en-US" altLang="zh-CN" sz="2000" b="1" dirty="0">
              <a:latin typeface="Times New Roman" panose="02020603050405020304" pitchFamily="18" charset="0"/>
              <a:cs typeface="Times New Roman" panose="02020603050405020304" pitchFamily="18" charset="0"/>
            </a:endParaRPr>
          </a:p>
          <a:p>
            <a:pPr lvl="1"/>
            <a:r>
              <a:rPr lang="zh-CN" altLang="en-US" sz="2000" b="1" dirty="0">
                <a:latin typeface="Times New Roman" panose="02020603050405020304" pitchFamily="18" charset="0"/>
                <a:cs typeface="Times New Roman" panose="02020603050405020304" pitchFamily="18" charset="0"/>
              </a:rPr>
              <a:t>相交得到的一定不是最优值。因为相交意味着肯定还存在其它的等高线在该条等高线的内部或者外部，使得新的等高线与目标函数的交点的值更大或者更小</a:t>
            </a:r>
            <a:endParaRPr lang="en-US" altLang="zh-CN" sz="2000" b="1" dirty="0">
              <a:latin typeface="Times New Roman" panose="02020603050405020304" pitchFamily="18" charset="0"/>
              <a:cs typeface="Times New Roman" panose="02020603050405020304" pitchFamily="18" charset="0"/>
            </a:endParaRPr>
          </a:p>
          <a:p>
            <a:pPr lvl="1"/>
            <a:r>
              <a:rPr lang="zh-CN" altLang="en-US" sz="2000" b="1" dirty="0">
                <a:latin typeface="Times New Roman" panose="02020603050405020304" pitchFamily="18" charset="0"/>
                <a:cs typeface="Times New Roman" panose="02020603050405020304" pitchFamily="18" charset="0"/>
              </a:rPr>
              <a:t>只有等高线与目标函数的曲线</a:t>
            </a:r>
            <a:r>
              <a:rPr lang="zh-CN" altLang="en-US" sz="2000" b="1" dirty="0">
                <a:solidFill>
                  <a:srgbClr val="0000FF"/>
                </a:solidFill>
                <a:latin typeface="Times New Roman" panose="02020603050405020304" pitchFamily="18" charset="0"/>
                <a:cs typeface="Times New Roman" panose="02020603050405020304" pitchFamily="18" charset="0"/>
              </a:rPr>
              <a:t>相切</a:t>
            </a:r>
            <a:r>
              <a:rPr lang="zh-CN" altLang="en-US" sz="2000" b="1" dirty="0">
                <a:latin typeface="Times New Roman" panose="02020603050405020304" pitchFamily="18" charset="0"/>
                <a:cs typeface="Times New Roman" panose="02020603050405020304" pitchFamily="18" charset="0"/>
              </a:rPr>
              <a:t>的时候，才可能得到</a:t>
            </a:r>
            <a:r>
              <a:rPr lang="zh-CN" altLang="en-US" sz="2000" b="1" dirty="0">
                <a:solidFill>
                  <a:srgbClr val="0000FF"/>
                </a:solidFill>
                <a:latin typeface="Times New Roman" panose="02020603050405020304" pitchFamily="18" charset="0"/>
                <a:cs typeface="Times New Roman" panose="02020603050405020304" pitchFamily="18" charset="0"/>
              </a:rPr>
              <a:t>可行解</a:t>
            </a:r>
            <a:r>
              <a:rPr lang="zh-CN" altLang="en-US"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96FAF657-B252-45C8-9F50-2521E0DD20D1}" type="slidenum">
              <a:rPr lang="zh-CN" altLang="zh-CN" smtClean="0"/>
              <a:t>41</a:t>
            </a:fld>
            <a:endParaRPr lang="zh-CN" altLang="zh-CN"/>
          </a:p>
        </p:txBody>
      </p:sp>
      <p:pic>
        <p:nvPicPr>
          <p:cNvPr id="5" name="图片 4" descr="11111.png"/>
          <p:cNvPicPr>
            <a:picLocks noChangeAspect="1"/>
          </p:cNvPicPr>
          <p:nvPr/>
        </p:nvPicPr>
        <p:blipFill>
          <a:blip r:embed="rId2"/>
          <a:stretch>
            <a:fillRect/>
          </a:stretch>
        </p:blipFill>
        <p:spPr>
          <a:xfrm>
            <a:off x="442750" y="3919934"/>
            <a:ext cx="5572125" cy="2752725"/>
          </a:xfrm>
          <a:prstGeom prst="rect">
            <a:avLst/>
          </a:prstGeom>
        </p:spPr>
      </p:pic>
      <p:pic>
        <p:nvPicPr>
          <p:cNvPr id="6" name="Picture 2"/>
          <p:cNvPicPr>
            <a:picLocks noChangeAspect="1" noChangeArrowheads="1"/>
          </p:cNvPicPr>
          <p:nvPr/>
        </p:nvPicPr>
        <p:blipFill>
          <a:blip r:embed="rId3"/>
          <a:srcRect/>
          <a:stretch>
            <a:fillRect/>
          </a:stretch>
        </p:blipFill>
        <p:spPr bwMode="auto">
          <a:xfrm>
            <a:off x="5973327" y="3820878"/>
            <a:ext cx="2945712" cy="577867"/>
          </a:xfrm>
          <a:prstGeom prst="rect">
            <a:avLst/>
          </a:prstGeom>
          <a:noFill/>
          <a:ln w="9525">
            <a:noFill/>
            <a:miter lim="800000"/>
            <a:headEnd/>
            <a:tailEnd/>
          </a:ln>
          <a:effectLst/>
        </p:spPr>
      </p:pic>
      <p:sp>
        <p:nvSpPr>
          <p:cNvPr id="7" name="矩形 6"/>
          <p:cNvSpPr/>
          <p:nvPr/>
        </p:nvSpPr>
        <p:spPr>
          <a:xfrm>
            <a:off x="5768994" y="4480229"/>
            <a:ext cx="3227165" cy="400110"/>
          </a:xfrm>
          <a:prstGeom prst="rect">
            <a:avLst/>
          </a:prstGeom>
        </p:spPr>
        <p:txBody>
          <a:bodyPr wrap="none">
            <a:spAutoFit/>
          </a:bodyPr>
          <a:lstStyle/>
          <a:p>
            <a:pPr lvl="1"/>
            <a:r>
              <a:rPr lang="zh-CN" altLang="en-US" sz="2000" dirty="0">
                <a:solidFill>
                  <a:srgbClr val="0000FF"/>
                </a:solidFill>
              </a:rPr>
              <a:t>两者的法向量是平行的</a:t>
            </a:r>
            <a:endParaRPr lang="zh-CN" altLang="en-US" sz="2000" dirty="0">
              <a:solidFill>
                <a:srgbClr val="0000FF"/>
              </a:solidFill>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noChangeArrowheads="1"/>
          </p:cNvSpPr>
          <p:nvPr>
            <p:ph type="title"/>
          </p:nvPr>
        </p:nvSpPr>
        <p:spPr>
          <a:xfrm>
            <a:off x="435166" y="0"/>
            <a:ext cx="8229600" cy="1143000"/>
          </a:xfrm>
        </p:spPr>
        <p:txBody>
          <a:bodyPr/>
          <a:lstStyle/>
          <a:p>
            <a:r>
              <a:rPr lang="zh-CN" altLang="en-US" sz="3200" b="1" dirty="0"/>
              <a:t>引入拉格朗日乘子</a:t>
            </a:r>
          </a:p>
        </p:txBody>
      </p:sp>
      <p:graphicFrame>
        <p:nvGraphicFramePr>
          <p:cNvPr id="75779" name="内容占位符 3"/>
          <p:cNvGraphicFramePr>
            <a:graphicFrameLocks noGrp="1" noChangeAspect="1"/>
          </p:cNvGraphicFramePr>
          <p:nvPr>
            <p:ph idx="1"/>
          </p:nvPr>
        </p:nvGraphicFramePr>
        <p:xfrm>
          <a:off x="947738" y="1296988"/>
          <a:ext cx="7307262" cy="5237162"/>
        </p:xfrm>
        <a:graphic>
          <a:graphicData uri="http://schemas.openxmlformats.org/presentationml/2006/ole">
            <mc:AlternateContent xmlns:mc="http://schemas.openxmlformats.org/markup-compatibility/2006">
              <mc:Choice xmlns:v="urn:schemas-microsoft-com:vml" Requires="v">
                <p:oleObj spid="_x0000_s36995" r:id="rId3" imgW="6515100" imgH="4667250" progId="PBrush">
                  <p:embed/>
                </p:oleObj>
              </mc:Choice>
              <mc:Fallback>
                <p:oleObj r:id="rId3" imgW="6515100" imgH="4667250" progId="PBrush">
                  <p:embed/>
                  <p:pic>
                    <p:nvPicPr>
                      <p:cNvPr id="0" name="图片 36864"/>
                      <p:cNvPicPr>
                        <a:picLocks noGrp="1" noChangeAspect="1"/>
                      </p:cNvPicPr>
                      <p:nvPr/>
                    </p:nvPicPr>
                    <p:blipFill>
                      <a:blip r:embed="rId4"/>
                      <a:stretch>
                        <a:fillRect/>
                      </a:stretch>
                    </p:blipFill>
                    <p:spPr>
                      <a:xfrm>
                        <a:off x="947738" y="1296988"/>
                        <a:ext cx="7307262" cy="5237162"/>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D8AA275F-2813-4070-AE34-ED34E9358999}" type="slidenum">
              <a:rPr lang="zh-CN" altLang="zh-CN" smtClean="0"/>
              <a:t>42</a:t>
            </a:fld>
            <a:endParaRPr lang="zh-CN" altLang="zh-CN"/>
          </a:p>
        </p:txBody>
      </p:sp>
      <p:sp>
        <p:nvSpPr>
          <p:cNvPr id="5" name="文本框 4"/>
          <p:cNvSpPr txBox="1"/>
          <p:nvPr/>
        </p:nvSpPr>
        <p:spPr>
          <a:xfrm flipH="1">
            <a:off x="6395383" y="3595837"/>
            <a:ext cx="2675968" cy="461665"/>
          </a:xfrm>
          <a:prstGeom prst="rect">
            <a:avLst/>
          </a:prstGeom>
          <a:noFill/>
        </p:spPr>
        <p:txBody>
          <a:bodyPr wrap="square" rtlCol="0">
            <a:spAutoFit/>
          </a:bodyPr>
          <a:lstStyle/>
          <a:p>
            <a:r>
              <a:rPr lang="zh-CN" altLang="en-US" sz="2400" dirty="0">
                <a:solidFill>
                  <a:srgbClr val="0000FF"/>
                </a:solidFill>
              </a:rPr>
              <a:t>拉格朗日函数</a:t>
            </a:r>
          </a:p>
        </p:txBody>
      </p:sp>
      <p:sp>
        <p:nvSpPr>
          <p:cNvPr id="6" name="矩形 5">
            <a:extLst>
              <a:ext uri="{FF2B5EF4-FFF2-40B4-BE49-F238E27FC236}">
                <a16:creationId xmlns:a16="http://schemas.microsoft.com/office/drawing/2014/main" id="{F9B15DD9-CAC4-4C2A-875C-B4F7BEC6AAE2}"/>
              </a:ext>
            </a:extLst>
          </p:cNvPr>
          <p:cNvSpPr/>
          <p:nvPr/>
        </p:nvSpPr>
        <p:spPr>
          <a:xfrm>
            <a:off x="6682154" y="4730829"/>
            <a:ext cx="2461845" cy="400110"/>
          </a:xfrm>
          <a:prstGeom prst="rect">
            <a:avLst/>
          </a:prstGeom>
        </p:spPr>
        <p:txBody>
          <a:bodyPr wrap="square">
            <a:spAutoFit/>
          </a:bodyPr>
          <a:lstStyle/>
          <a:p>
            <a:pPr lvl="1"/>
            <a:r>
              <a:rPr lang="zh-CN" altLang="en-US" sz="2000" dirty="0">
                <a:solidFill>
                  <a:srgbClr val="0000FF"/>
                </a:solidFill>
              </a:rPr>
              <a:t>两者法向量平行</a:t>
            </a:r>
            <a:endParaRPr lang="zh-CN" altLang="en-US" sz="2000" dirty="0">
              <a:solidFill>
                <a:srgbClr val="0000FF"/>
              </a:solidFill>
              <a:cs typeface="Times New Roman" panose="02020603050405020304" pitchFamily="18" charset="0"/>
            </a:endParaRPr>
          </a:p>
        </p:txBody>
      </p:sp>
      <p:sp>
        <p:nvSpPr>
          <p:cNvPr id="7" name="矩形 6">
            <a:extLst>
              <a:ext uri="{FF2B5EF4-FFF2-40B4-BE49-F238E27FC236}">
                <a16:creationId xmlns:a16="http://schemas.microsoft.com/office/drawing/2014/main" id="{65E8FF26-D934-493F-8E8F-78518E6D46B7}"/>
              </a:ext>
            </a:extLst>
          </p:cNvPr>
          <p:cNvSpPr/>
          <p:nvPr/>
        </p:nvSpPr>
        <p:spPr>
          <a:xfrm>
            <a:off x="6770077" y="5153194"/>
            <a:ext cx="2382714" cy="400110"/>
          </a:xfrm>
          <a:prstGeom prst="rect">
            <a:avLst/>
          </a:prstGeom>
        </p:spPr>
        <p:txBody>
          <a:bodyPr wrap="square">
            <a:spAutoFit/>
          </a:bodyPr>
          <a:lstStyle/>
          <a:p>
            <a:pPr lvl="1"/>
            <a:r>
              <a:rPr lang="zh-CN" altLang="en-US" sz="2000" dirty="0">
                <a:solidFill>
                  <a:srgbClr val="0000FF"/>
                </a:solidFill>
              </a:rPr>
              <a:t>       在可行域上</a:t>
            </a:r>
            <a:endParaRPr lang="zh-CN" altLang="en-US" sz="2000" dirty="0">
              <a:solidFill>
                <a:srgbClr val="0000FF"/>
              </a:solidFill>
              <a:cs typeface="Times New Roman" panose="02020603050405020304" pitchFamily="18" charset="0"/>
            </a:endParaRPr>
          </a:p>
        </p:txBody>
      </p:sp>
      <p:sp>
        <p:nvSpPr>
          <p:cNvPr id="8" name="矩形 7">
            <a:extLst>
              <a:ext uri="{FF2B5EF4-FFF2-40B4-BE49-F238E27FC236}">
                <a16:creationId xmlns:a16="http://schemas.microsoft.com/office/drawing/2014/main" id="{D9A27EE5-6EE5-4318-A407-1B189FD07355}"/>
              </a:ext>
            </a:extLst>
          </p:cNvPr>
          <p:cNvSpPr/>
          <p:nvPr/>
        </p:nvSpPr>
        <p:spPr>
          <a:xfrm>
            <a:off x="6533305" y="5543589"/>
            <a:ext cx="2382714" cy="400110"/>
          </a:xfrm>
          <a:prstGeom prst="rect">
            <a:avLst/>
          </a:prstGeom>
        </p:spPr>
        <p:txBody>
          <a:bodyPr wrap="square">
            <a:spAutoFit/>
          </a:bodyPr>
          <a:lstStyle/>
          <a:p>
            <a:pPr lvl="1"/>
            <a:r>
              <a:rPr lang="zh-CN" altLang="en-US" sz="2000" dirty="0">
                <a:solidFill>
                  <a:srgbClr val="0000FF"/>
                </a:solidFill>
              </a:rPr>
              <a:t>           半正定</a:t>
            </a:r>
            <a:endParaRPr lang="zh-CN" altLang="en-US" sz="2000" dirty="0">
              <a:solidFill>
                <a:srgbClr val="0000FF"/>
              </a:solidFill>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noChangeArrowheads="1"/>
          </p:cNvSpPr>
          <p:nvPr>
            <p:ph type="title"/>
          </p:nvPr>
        </p:nvSpPr>
        <p:spPr>
          <a:xfrm>
            <a:off x="457200" y="0"/>
            <a:ext cx="8229600" cy="1143000"/>
          </a:xfrm>
        </p:spPr>
        <p:txBody>
          <a:bodyPr/>
          <a:lstStyle/>
          <a:p>
            <a:r>
              <a:rPr lang="zh-CN" altLang="en-US" sz="3600" b="1" dirty="0"/>
              <a:t>多个等式约束的情况</a:t>
            </a:r>
          </a:p>
        </p:txBody>
      </p:sp>
      <p:graphicFrame>
        <p:nvGraphicFramePr>
          <p:cNvPr id="76803" name="内容占位符 3"/>
          <p:cNvGraphicFramePr>
            <a:graphicFrameLocks noGrp="1" noChangeAspect="1"/>
          </p:cNvGraphicFramePr>
          <p:nvPr>
            <p:ph idx="1"/>
          </p:nvPr>
        </p:nvGraphicFramePr>
        <p:xfrm>
          <a:off x="920750" y="1543050"/>
          <a:ext cx="7337425" cy="4708525"/>
        </p:xfrm>
        <a:graphic>
          <a:graphicData uri="http://schemas.openxmlformats.org/presentationml/2006/ole">
            <mc:AlternateContent xmlns:mc="http://schemas.openxmlformats.org/markup-compatibility/2006">
              <mc:Choice xmlns:v="urn:schemas-microsoft-com:vml" Requires="v">
                <p:oleObj spid="_x0000_s38019" r:id="rId3" imgW="6648450" imgH="4267200" progId="PBrush">
                  <p:embed/>
                </p:oleObj>
              </mc:Choice>
              <mc:Fallback>
                <p:oleObj r:id="rId3" imgW="6648450" imgH="4267200" progId="PBrush">
                  <p:embed/>
                  <p:pic>
                    <p:nvPicPr>
                      <p:cNvPr id="0" name="图片 37888"/>
                      <p:cNvPicPr>
                        <a:picLocks noGrp="1" noChangeAspect="1"/>
                      </p:cNvPicPr>
                      <p:nvPr/>
                    </p:nvPicPr>
                    <p:blipFill>
                      <a:blip r:embed="rId4"/>
                      <a:stretch>
                        <a:fillRect/>
                      </a:stretch>
                    </p:blipFill>
                    <p:spPr>
                      <a:xfrm>
                        <a:off x="920750" y="1543050"/>
                        <a:ext cx="7337425" cy="4708525"/>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A7663E14-6FB4-4010-8F1C-8DB1A7A5C990}" type="slidenum">
              <a:rPr lang="zh-CN" altLang="zh-CN" smtClean="0"/>
              <a:t>43</a:t>
            </a:fld>
            <a:endParaRPr lang="zh-CN" alt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noChangeArrowheads="1"/>
          </p:cNvSpPr>
          <p:nvPr>
            <p:ph type="title"/>
          </p:nvPr>
        </p:nvSpPr>
        <p:spPr/>
        <p:txBody>
          <a:bodyPr/>
          <a:lstStyle/>
          <a:p>
            <a:r>
              <a:rPr lang="zh-CN" altLang="en-US" sz="3600" b="1" dirty="0"/>
              <a:t>不等式约束</a:t>
            </a:r>
            <a:r>
              <a:rPr lang="en-US" altLang="zh-CN" sz="3600" b="1" dirty="0"/>
              <a:t>- </a:t>
            </a:r>
            <a:r>
              <a:rPr lang="zh-CN" altLang="en-US" sz="3600" b="1" dirty="0"/>
              <a:t>示例</a:t>
            </a:r>
            <a:r>
              <a:rPr lang="en-US" altLang="zh-CN" sz="3600" b="1" dirty="0"/>
              <a:t> 1</a:t>
            </a:r>
          </a:p>
        </p:txBody>
      </p:sp>
      <p:graphicFrame>
        <p:nvGraphicFramePr>
          <p:cNvPr id="77827" name="内容占位符 2"/>
          <p:cNvGraphicFramePr>
            <a:graphicFrameLocks noGrp="1" noChangeAspect="1"/>
          </p:cNvGraphicFramePr>
          <p:nvPr>
            <p:ph idx="1"/>
          </p:nvPr>
        </p:nvGraphicFramePr>
        <p:xfrm>
          <a:off x="698500" y="1550988"/>
          <a:ext cx="7343775" cy="3873500"/>
        </p:xfrm>
        <a:graphic>
          <a:graphicData uri="http://schemas.openxmlformats.org/presentationml/2006/ole">
            <mc:AlternateContent xmlns:mc="http://schemas.openxmlformats.org/markup-compatibility/2006">
              <mc:Choice xmlns:v="urn:schemas-microsoft-com:vml" Requires="v">
                <p:oleObj spid="_x0000_s39043" name="BMP 图像" r:id="rId3" imgW="5905500" imgH="3114675" progId="PBrush">
                  <p:embed/>
                </p:oleObj>
              </mc:Choice>
              <mc:Fallback>
                <p:oleObj name="BMP 图像" r:id="rId3" imgW="5905500" imgH="3114675" progId="PBrush">
                  <p:embed/>
                  <p:pic>
                    <p:nvPicPr>
                      <p:cNvPr id="0" name="图片 38912"/>
                      <p:cNvPicPr>
                        <a:picLocks noGrp="1" noChangeAspect="1"/>
                      </p:cNvPicPr>
                      <p:nvPr/>
                    </p:nvPicPr>
                    <p:blipFill>
                      <a:blip r:embed="rId4"/>
                      <a:stretch>
                        <a:fillRect/>
                      </a:stretch>
                    </p:blipFill>
                    <p:spPr>
                      <a:xfrm>
                        <a:off x="698500" y="1550988"/>
                        <a:ext cx="7343775" cy="3873500"/>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15E45F11-6234-4590-B32C-46098AE121F8}" type="slidenum">
              <a:rPr lang="zh-CN" altLang="zh-CN" smtClean="0"/>
              <a:t>44</a:t>
            </a:fld>
            <a:endParaRPr lang="zh-CN"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noChangeArrowheads="1"/>
          </p:cNvSpPr>
          <p:nvPr>
            <p:ph type="title"/>
          </p:nvPr>
        </p:nvSpPr>
        <p:spPr>
          <a:xfrm>
            <a:off x="476450" y="0"/>
            <a:ext cx="8229600" cy="1143000"/>
          </a:xfrm>
        </p:spPr>
        <p:txBody>
          <a:bodyPr/>
          <a:lstStyle/>
          <a:p>
            <a:r>
              <a:rPr lang="zh-CN" altLang="en-US" sz="3600" b="1" dirty="0"/>
              <a:t>示例</a:t>
            </a:r>
            <a:r>
              <a:rPr lang="en-US" altLang="zh-CN" sz="3600" b="1" dirty="0"/>
              <a:t> 1</a:t>
            </a:r>
          </a:p>
        </p:txBody>
      </p:sp>
      <p:graphicFrame>
        <p:nvGraphicFramePr>
          <p:cNvPr id="78851" name="内容占位符 3"/>
          <p:cNvGraphicFramePr>
            <a:graphicFrameLocks noGrp="1" noChangeAspect="1"/>
          </p:cNvGraphicFramePr>
          <p:nvPr>
            <p:ph idx="1"/>
            <p:extLst>
              <p:ext uri="{D42A27DB-BD31-4B8C-83A1-F6EECF244321}">
                <p14:modId xmlns:p14="http://schemas.microsoft.com/office/powerpoint/2010/main" val="24948609"/>
              </p:ext>
            </p:extLst>
          </p:nvPr>
        </p:nvGraphicFramePr>
        <p:xfrm>
          <a:off x="1190625" y="1775538"/>
          <a:ext cx="6454775" cy="5053012"/>
        </p:xfrm>
        <a:graphic>
          <a:graphicData uri="http://schemas.openxmlformats.org/presentationml/2006/ole">
            <mc:AlternateContent xmlns:mc="http://schemas.openxmlformats.org/markup-compatibility/2006">
              <mc:Choice xmlns:v="urn:schemas-microsoft-com:vml" Requires="v">
                <p:oleObj spid="_x0000_s40067" r:id="rId3" imgW="5572125" imgH="4362450" progId="PBrush">
                  <p:embed/>
                </p:oleObj>
              </mc:Choice>
              <mc:Fallback>
                <p:oleObj r:id="rId3" imgW="5572125" imgH="4362450" progId="PBrush">
                  <p:embed/>
                  <p:pic>
                    <p:nvPicPr>
                      <p:cNvPr id="0" name="图片 39936"/>
                      <p:cNvPicPr>
                        <a:picLocks noGrp="1" noChangeAspect="1"/>
                      </p:cNvPicPr>
                      <p:nvPr/>
                    </p:nvPicPr>
                    <p:blipFill>
                      <a:blip r:embed="rId4"/>
                      <a:stretch>
                        <a:fillRect/>
                      </a:stretch>
                    </p:blipFill>
                    <p:spPr>
                      <a:xfrm>
                        <a:off x="1190625" y="1775538"/>
                        <a:ext cx="6454775" cy="5053012"/>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F265A4CB-4B01-41F7-A265-40C527FFE1F3}" type="slidenum">
              <a:rPr lang="zh-CN" altLang="zh-CN" smtClean="0"/>
              <a:t>45</a:t>
            </a:fld>
            <a:endParaRPr lang="zh-CN" altLang="zh-CN"/>
          </a:p>
        </p:txBody>
      </p:sp>
      <p:sp>
        <p:nvSpPr>
          <p:cNvPr id="5" name="矩形 4"/>
          <p:cNvSpPr/>
          <p:nvPr/>
        </p:nvSpPr>
        <p:spPr>
          <a:xfrm>
            <a:off x="1222632" y="2077585"/>
            <a:ext cx="1112805" cy="461665"/>
          </a:xfrm>
          <a:prstGeom prst="rect">
            <a:avLst/>
          </a:prstGeom>
        </p:spPr>
        <p:txBody>
          <a:bodyPr wrap="none">
            <a:spAutoFit/>
          </a:bodyPr>
          <a:lstStyle/>
          <a:p>
            <a:r>
              <a:rPr lang="zh-CN" altLang="en-US" sz="2400" dirty="0">
                <a:solidFill>
                  <a:srgbClr val="FF0000"/>
                </a:solidFill>
              </a:rPr>
              <a:t>可行域</a:t>
            </a:r>
          </a:p>
        </p:txBody>
      </p:sp>
      <p:sp>
        <p:nvSpPr>
          <p:cNvPr id="6" name="矩形 5"/>
          <p:cNvSpPr/>
          <p:nvPr/>
        </p:nvSpPr>
        <p:spPr>
          <a:xfrm>
            <a:off x="1590183" y="4456747"/>
            <a:ext cx="1107996" cy="461665"/>
          </a:xfrm>
          <a:prstGeom prst="rect">
            <a:avLst/>
          </a:prstGeom>
        </p:spPr>
        <p:txBody>
          <a:bodyPr wrap="none">
            <a:spAutoFit/>
          </a:bodyPr>
          <a:lstStyle/>
          <a:p>
            <a:r>
              <a:rPr lang="zh-CN" altLang="en-US" sz="2400" dirty="0">
                <a:solidFill>
                  <a:srgbClr val="0000FF"/>
                </a:solidFill>
              </a:rPr>
              <a:t>等高线</a:t>
            </a:r>
          </a:p>
        </p:txBody>
      </p:sp>
      <p:sp>
        <p:nvSpPr>
          <p:cNvPr id="78877" name="Rectangle 29"/>
          <p:cNvSpPr>
            <a:spLocks noChangeArrowheads="1"/>
          </p:cNvSpPr>
          <p:nvPr/>
        </p:nvSpPr>
        <p:spPr bwMode="auto">
          <a:xfrm>
            <a:off x="1867302" y="905402"/>
            <a:ext cx="6381549" cy="1015663"/>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2000" i="0" u="none" strike="noStrike" cap="none" normalizeH="0" baseline="0" dirty="0">
                <a:ln>
                  <a:noFill/>
                </a:ln>
                <a:solidFill>
                  <a:srgbClr val="111111"/>
                </a:solidFill>
                <a:effectLst/>
                <a:ea typeface="+mn-ea"/>
                <a:cs typeface="Times New Roman" panose="02020603050405020304" pitchFamily="18" charset="0"/>
              </a:rPr>
              <a:t>当约束区域包含目标函数原有的可行解时，</a:t>
            </a:r>
            <a:endParaRPr kumimoji="0" lang="en-US" altLang="zh-CN" sz="2000" i="0" u="none" strike="noStrike" cap="none" normalizeH="0" baseline="0" dirty="0">
              <a:ln>
                <a:noFill/>
              </a:ln>
              <a:solidFill>
                <a:srgbClr val="111111"/>
              </a:solidFill>
              <a:effectLst/>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sz="2000" i="0" u="none" strike="noStrike" cap="none" normalizeH="0" baseline="0" dirty="0">
                <a:ln>
                  <a:noFill/>
                </a:ln>
                <a:solidFill>
                  <a:srgbClr val="111111"/>
                </a:solidFill>
                <a:effectLst/>
                <a:ea typeface="+mn-ea"/>
                <a:cs typeface="Times New Roman" panose="02020603050405020304" pitchFamily="18" charset="0"/>
              </a:rPr>
              <a:t>此时加上约束可行解</a:t>
            </a:r>
            <a:r>
              <a:rPr lang="zh-CN" altLang="en-US" sz="2000" dirty="0">
                <a:solidFill>
                  <a:srgbClr val="111111"/>
                </a:solidFill>
                <a:ea typeface="+mn-ea"/>
                <a:cs typeface="Times New Roman" panose="02020603050405020304" pitchFamily="18" charset="0"/>
              </a:rPr>
              <a:t>仍</a:t>
            </a:r>
            <a:r>
              <a:rPr kumimoji="0" lang="zh-CN" sz="2000" i="0" u="none" strike="noStrike" cap="none" normalizeH="0" baseline="0" dirty="0">
                <a:ln>
                  <a:noFill/>
                </a:ln>
                <a:solidFill>
                  <a:srgbClr val="111111"/>
                </a:solidFill>
                <a:effectLst/>
                <a:ea typeface="+mn-ea"/>
                <a:cs typeface="Times New Roman" panose="02020603050405020304" pitchFamily="18" charset="0"/>
              </a:rPr>
              <a:t>落在约束区域内部，</a:t>
            </a:r>
            <a:endParaRPr kumimoji="0" lang="en-US" altLang="zh-CN" sz="2000" i="0" u="none" strike="noStrike" cap="none" normalizeH="0" baseline="0" dirty="0">
              <a:ln>
                <a:noFill/>
              </a:ln>
              <a:solidFill>
                <a:srgbClr val="111111"/>
              </a:solidFill>
              <a:effectLst/>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sz="2000" i="0" u="none" strike="noStrike" cap="none" normalizeH="0" baseline="0" dirty="0">
                <a:ln>
                  <a:noFill/>
                </a:ln>
                <a:solidFill>
                  <a:srgbClr val="111111"/>
                </a:solidFill>
                <a:effectLst/>
                <a:ea typeface="+mn-ea"/>
                <a:cs typeface="Times New Roman" panose="02020603050405020304" pitchFamily="18" charset="0"/>
              </a:rPr>
              <a:t>对应</a:t>
            </a:r>
            <a:r>
              <a:rPr kumimoji="0" lang="zh-CN" altLang="zh-CN" sz="2000" i="0" u="none" strike="noStrike" cap="none" normalizeH="0" baseline="0" dirty="0">
                <a:ln>
                  <a:noFill/>
                </a:ln>
                <a:solidFill>
                  <a:srgbClr val="111111"/>
                </a:solidFill>
                <a:effectLst/>
                <a:ea typeface="+mn-ea"/>
                <a:cs typeface="Times New Roman" panose="02020603050405020304" pitchFamily="18" charset="0"/>
              </a:rPr>
              <a:t>g(x)&lt;0</a:t>
            </a:r>
            <a:r>
              <a:rPr kumimoji="0" lang="zh-CN" sz="2000" i="0" u="none" strike="noStrike" cap="none" normalizeH="0" baseline="0" dirty="0">
                <a:ln>
                  <a:noFill/>
                </a:ln>
                <a:solidFill>
                  <a:srgbClr val="111111"/>
                </a:solidFill>
                <a:effectLst/>
                <a:ea typeface="+mn-ea"/>
                <a:cs typeface="Times New Roman" panose="02020603050405020304" pitchFamily="18" charset="0"/>
              </a:rPr>
              <a:t>的情况，这时</a:t>
            </a:r>
            <a:r>
              <a:rPr kumimoji="0" lang="zh-CN" sz="2000" i="0" u="none" strike="noStrike" cap="none" normalizeH="0" baseline="0" dirty="0">
                <a:ln>
                  <a:noFill/>
                </a:ln>
                <a:solidFill>
                  <a:srgbClr val="0000FF"/>
                </a:solidFill>
                <a:effectLst/>
                <a:ea typeface="+mn-ea"/>
                <a:cs typeface="Times New Roman" panose="02020603050405020304" pitchFamily="18" charset="0"/>
              </a:rPr>
              <a:t>约束条件不起作用</a:t>
            </a:r>
            <a:r>
              <a:rPr lang="en-US" altLang="zh-CN" sz="2000" dirty="0">
                <a:solidFill>
                  <a:srgbClr val="111111"/>
                </a:solidFill>
                <a:ea typeface="+mn-ea"/>
                <a:cs typeface="Times New Roman" panose="02020603050405020304" pitchFamily="18" charset="0"/>
              </a:rPr>
              <a:t>.</a:t>
            </a:r>
            <a:endParaRPr kumimoji="0" lang="en-US" altLang="zh-CN" sz="2000" i="0" u="none" strike="noStrike" cap="none" normalizeH="0" baseline="0" dirty="0">
              <a:ln>
                <a:noFill/>
              </a:ln>
              <a:solidFill>
                <a:srgbClr val="111111"/>
              </a:solidFill>
              <a:effectLst/>
              <a:ea typeface="+mn-ea"/>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noChangeArrowheads="1"/>
          </p:cNvSpPr>
          <p:nvPr>
            <p:ph type="title"/>
          </p:nvPr>
        </p:nvSpPr>
        <p:spPr>
          <a:xfrm>
            <a:off x="611204" y="0"/>
            <a:ext cx="8229600" cy="1143000"/>
          </a:xfrm>
        </p:spPr>
        <p:txBody>
          <a:bodyPr/>
          <a:lstStyle/>
          <a:p>
            <a:r>
              <a:rPr lang="zh-CN" altLang="en-US" sz="3200" b="1" dirty="0"/>
              <a:t>如何确定x</a:t>
            </a:r>
            <a:r>
              <a:rPr lang="zh-CN" altLang="en-US" sz="3200" b="1" baseline="-25000" dirty="0"/>
              <a:t>F</a:t>
            </a:r>
            <a:r>
              <a:rPr lang="zh-CN" altLang="en-US" sz="3200" b="1" dirty="0"/>
              <a:t> 是局部极值点?</a:t>
            </a:r>
          </a:p>
        </p:txBody>
      </p:sp>
      <p:graphicFrame>
        <p:nvGraphicFramePr>
          <p:cNvPr id="79875" name="内容占位符 3"/>
          <p:cNvGraphicFramePr>
            <a:graphicFrameLocks noGrp="1" noChangeAspect="1"/>
          </p:cNvGraphicFramePr>
          <p:nvPr>
            <p:ph idx="1"/>
          </p:nvPr>
        </p:nvGraphicFramePr>
        <p:xfrm>
          <a:off x="1028700" y="1562100"/>
          <a:ext cx="7040563" cy="4927600"/>
        </p:xfrm>
        <a:graphic>
          <a:graphicData uri="http://schemas.openxmlformats.org/presentationml/2006/ole">
            <mc:AlternateContent xmlns:mc="http://schemas.openxmlformats.org/markup-compatibility/2006">
              <mc:Choice xmlns:v="urn:schemas-microsoft-com:vml" Requires="v">
                <p:oleObj spid="_x0000_s41091" r:id="rId3" imgW="6410325" imgH="4486275" progId="PBrush">
                  <p:embed/>
                </p:oleObj>
              </mc:Choice>
              <mc:Fallback>
                <p:oleObj r:id="rId3" imgW="6410325" imgH="4486275" progId="PBrush">
                  <p:embed/>
                  <p:pic>
                    <p:nvPicPr>
                      <p:cNvPr id="0" name="图片 40960"/>
                      <p:cNvPicPr>
                        <a:picLocks noGrp="1" noChangeAspect="1"/>
                      </p:cNvPicPr>
                      <p:nvPr/>
                    </p:nvPicPr>
                    <p:blipFill>
                      <a:blip r:embed="rId4"/>
                      <a:stretch>
                        <a:fillRect/>
                      </a:stretch>
                    </p:blipFill>
                    <p:spPr>
                      <a:xfrm>
                        <a:off x="1028700" y="1562100"/>
                        <a:ext cx="7040563" cy="4927600"/>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F47E220B-35A3-4C11-A70C-6E971769122E}" type="slidenum">
              <a:rPr lang="zh-CN" altLang="zh-CN" smtClean="0"/>
              <a:t>46</a:t>
            </a:fld>
            <a:endParaRPr lang="zh-CN" altLang="zh-CN"/>
          </a:p>
        </p:txBody>
      </p:sp>
      <p:sp>
        <p:nvSpPr>
          <p:cNvPr id="3" name="矩形 2"/>
          <p:cNvSpPr/>
          <p:nvPr/>
        </p:nvSpPr>
        <p:spPr>
          <a:xfrm>
            <a:off x="428513" y="3795067"/>
            <a:ext cx="3262432" cy="830997"/>
          </a:xfrm>
          <a:prstGeom prst="rect">
            <a:avLst/>
          </a:prstGeom>
        </p:spPr>
        <p:txBody>
          <a:bodyPr wrap="none">
            <a:spAutoFit/>
          </a:bodyPr>
          <a:lstStyle/>
          <a:p>
            <a:r>
              <a:rPr lang="zh-CN" altLang="en-US" sz="2400" dirty="0">
                <a:solidFill>
                  <a:srgbClr val="FF3300"/>
                </a:solidFill>
                <a:latin typeface="PingFang SC"/>
              </a:rPr>
              <a:t>极小值点落在可行域内</a:t>
            </a:r>
            <a:endParaRPr lang="en-US" altLang="zh-CN" sz="2400" dirty="0">
              <a:solidFill>
                <a:srgbClr val="FF3300"/>
              </a:solidFill>
              <a:latin typeface="PingFang SC"/>
            </a:endParaRPr>
          </a:p>
          <a:p>
            <a:r>
              <a:rPr lang="zh-CN" altLang="en-US" sz="2400" dirty="0">
                <a:solidFill>
                  <a:srgbClr val="FF3300"/>
                </a:solidFill>
                <a:latin typeface="PingFang SC"/>
              </a:rPr>
              <a:t>约束不起作用</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noChangeArrowheads="1"/>
          </p:cNvSpPr>
          <p:nvPr>
            <p:ph type="title"/>
          </p:nvPr>
        </p:nvSpPr>
        <p:spPr>
          <a:xfrm>
            <a:off x="424149" y="0"/>
            <a:ext cx="8229600" cy="1143000"/>
          </a:xfrm>
        </p:spPr>
        <p:txBody>
          <a:bodyPr/>
          <a:lstStyle/>
          <a:p>
            <a:r>
              <a:rPr lang="zh-CN" altLang="en-US" sz="3200" b="1" dirty="0"/>
              <a:t>这个例子中的约束是无效（</a:t>
            </a:r>
            <a:r>
              <a:rPr lang="en-US" altLang="zh-CN" sz="3200" b="1" dirty="0"/>
              <a:t>inactive</a:t>
            </a:r>
            <a:r>
              <a:rPr lang="zh-CN" altLang="en-US" sz="3200" b="1" dirty="0"/>
              <a:t>）约束</a:t>
            </a:r>
          </a:p>
        </p:txBody>
      </p:sp>
      <p:graphicFrame>
        <p:nvGraphicFramePr>
          <p:cNvPr id="80899" name="内容占位符 3"/>
          <p:cNvGraphicFramePr>
            <a:graphicFrameLocks noGrp="1" noChangeAspect="1"/>
          </p:cNvGraphicFramePr>
          <p:nvPr>
            <p:ph idx="1"/>
          </p:nvPr>
        </p:nvGraphicFramePr>
        <p:xfrm>
          <a:off x="749300" y="1593850"/>
          <a:ext cx="7451725" cy="4676775"/>
        </p:xfrm>
        <a:graphic>
          <a:graphicData uri="http://schemas.openxmlformats.org/presentationml/2006/ole">
            <mc:AlternateContent xmlns:mc="http://schemas.openxmlformats.org/markup-compatibility/2006">
              <mc:Choice xmlns:v="urn:schemas-microsoft-com:vml" Requires="v">
                <p:oleObj spid="_x0000_s42115" r:id="rId3" imgW="6524625" imgH="4095750" progId="PBrush">
                  <p:embed/>
                </p:oleObj>
              </mc:Choice>
              <mc:Fallback>
                <p:oleObj r:id="rId3" imgW="6524625" imgH="4095750" progId="PBrush">
                  <p:embed/>
                  <p:pic>
                    <p:nvPicPr>
                      <p:cNvPr id="0" name="图片 41984"/>
                      <p:cNvPicPr>
                        <a:picLocks noGrp="1" noChangeAspect="1"/>
                      </p:cNvPicPr>
                      <p:nvPr/>
                    </p:nvPicPr>
                    <p:blipFill>
                      <a:blip r:embed="rId4"/>
                      <a:stretch>
                        <a:fillRect/>
                      </a:stretch>
                    </p:blipFill>
                    <p:spPr>
                      <a:xfrm>
                        <a:off x="749300" y="1593850"/>
                        <a:ext cx="7451725" cy="4676775"/>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D30CE8A6-CCE4-48F1-9188-AE82FB062F4B}" type="slidenum">
              <a:rPr lang="zh-CN" altLang="zh-CN" smtClean="0"/>
              <a:t>47</a:t>
            </a:fld>
            <a:endParaRPr lang="zh-CN" altLang="zh-C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noChangeArrowheads="1"/>
          </p:cNvSpPr>
          <p:nvPr>
            <p:ph type="title"/>
          </p:nvPr>
        </p:nvSpPr>
        <p:spPr>
          <a:xfrm>
            <a:off x="457200" y="261938"/>
            <a:ext cx="8229600" cy="1143000"/>
          </a:xfrm>
        </p:spPr>
        <p:txBody>
          <a:bodyPr/>
          <a:lstStyle/>
          <a:p>
            <a:r>
              <a:rPr lang="zh-CN" altLang="en-US" sz="3600" b="1" dirty="0"/>
              <a:t>示例2</a:t>
            </a:r>
          </a:p>
        </p:txBody>
      </p:sp>
      <p:graphicFrame>
        <p:nvGraphicFramePr>
          <p:cNvPr id="81923" name="内容占位符 3"/>
          <p:cNvGraphicFramePr>
            <a:graphicFrameLocks noGrp="1" noChangeAspect="1"/>
          </p:cNvGraphicFramePr>
          <p:nvPr>
            <p:ph idx="1"/>
          </p:nvPr>
        </p:nvGraphicFramePr>
        <p:xfrm>
          <a:off x="708025" y="1627188"/>
          <a:ext cx="7740650" cy="3516312"/>
        </p:xfrm>
        <a:graphic>
          <a:graphicData uri="http://schemas.openxmlformats.org/presentationml/2006/ole">
            <mc:AlternateContent xmlns:mc="http://schemas.openxmlformats.org/markup-compatibility/2006">
              <mc:Choice xmlns:v="urn:schemas-microsoft-com:vml" Requires="v">
                <p:oleObj spid="_x0000_s43139" r:id="rId3" imgW="6562725" imgH="2981325" progId="PBrush">
                  <p:embed/>
                </p:oleObj>
              </mc:Choice>
              <mc:Fallback>
                <p:oleObj r:id="rId3" imgW="6562725" imgH="2981325" progId="PBrush">
                  <p:embed/>
                  <p:pic>
                    <p:nvPicPr>
                      <p:cNvPr id="0" name="图片 43008"/>
                      <p:cNvPicPr>
                        <a:picLocks noGrp="1" noChangeAspect="1"/>
                      </p:cNvPicPr>
                      <p:nvPr/>
                    </p:nvPicPr>
                    <p:blipFill>
                      <a:blip r:embed="rId4"/>
                      <a:stretch>
                        <a:fillRect/>
                      </a:stretch>
                    </p:blipFill>
                    <p:spPr>
                      <a:xfrm>
                        <a:off x="708025" y="1627188"/>
                        <a:ext cx="7740650" cy="3516312"/>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E40EDB7D-C3C7-4A13-AB05-240A004E3F15}" type="slidenum">
              <a:rPr lang="zh-CN" altLang="zh-CN" smtClean="0"/>
              <a:t>48</a:t>
            </a:fld>
            <a:endParaRPr lang="zh-CN" altLang="zh-C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noChangeArrowheads="1"/>
          </p:cNvSpPr>
          <p:nvPr>
            <p:ph type="title"/>
          </p:nvPr>
        </p:nvSpPr>
        <p:spPr>
          <a:xfrm>
            <a:off x="457200" y="0"/>
            <a:ext cx="8229600" cy="1143000"/>
          </a:xfrm>
        </p:spPr>
        <p:txBody>
          <a:bodyPr/>
          <a:lstStyle/>
          <a:p>
            <a:r>
              <a:rPr lang="zh-CN" altLang="en-US" sz="3200" b="1" dirty="0"/>
              <a:t>示例 2</a:t>
            </a:r>
          </a:p>
        </p:txBody>
      </p:sp>
      <p:graphicFrame>
        <p:nvGraphicFramePr>
          <p:cNvPr id="82947" name="内容占位符 3"/>
          <p:cNvGraphicFramePr>
            <a:graphicFrameLocks noGrp="1" noChangeAspect="1"/>
          </p:cNvGraphicFramePr>
          <p:nvPr>
            <p:ph idx="1"/>
          </p:nvPr>
        </p:nvGraphicFramePr>
        <p:xfrm>
          <a:off x="1039813" y="1660238"/>
          <a:ext cx="6469062" cy="5205412"/>
        </p:xfrm>
        <a:graphic>
          <a:graphicData uri="http://schemas.openxmlformats.org/presentationml/2006/ole">
            <mc:AlternateContent xmlns:mc="http://schemas.openxmlformats.org/markup-compatibility/2006">
              <mc:Choice xmlns:v="urn:schemas-microsoft-com:vml" Requires="v">
                <p:oleObj spid="_x0000_s44163" r:id="rId3" imgW="5410200" imgH="4352925" progId="PBrush">
                  <p:embed/>
                </p:oleObj>
              </mc:Choice>
              <mc:Fallback>
                <p:oleObj r:id="rId3" imgW="5410200" imgH="4352925" progId="PBrush">
                  <p:embed/>
                  <p:pic>
                    <p:nvPicPr>
                      <p:cNvPr id="0" name="图片 44032"/>
                      <p:cNvPicPr>
                        <a:picLocks noGrp="1" noChangeAspect="1"/>
                      </p:cNvPicPr>
                      <p:nvPr/>
                    </p:nvPicPr>
                    <p:blipFill>
                      <a:blip r:embed="rId4"/>
                      <a:stretch>
                        <a:fillRect/>
                      </a:stretch>
                    </p:blipFill>
                    <p:spPr>
                      <a:xfrm>
                        <a:off x="1039813" y="1660238"/>
                        <a:ext cx="6469062" cy="5205412"/>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43166F30-61F4-471A-96B3-E2CCE9523719}" type="slidenum">
              <a:rPr lang="zh-CN" altLang="zh-CN" smtClean="0"/>
              <a:t>49</a:t>
            </a:fld>
            <a:endParaRPr lang="zh-CN" altLang="zh-CN"/>
          </a:p>
        </p:txBody>
      </p:sp>
      <p:sp>
        <p:nvSpPr>
          <p:cNvPr id="5" name="矩形 4"/>
          <p:cNvSpPr/>
          <p:nvPr/>
        </p:nvSpPr>
        <p:spPr>
          <a:xfrm>
            <a:off x="1058438" y="2094009"/>
            <a:ext cx="1112805" cy="461665"/>
          </a:xfrm>
          <a:prstGeom prst="rect">
            <a:avLst/>
          </a:prstGeom>
        </p:spPr>
        <p:txBody>
          <a:bodyPr wrap="none">
            <a:spAutoFit/>
          </a:bodyPr>
          <a:lstStyle/>
          <a:p>
            <a:r>
              <a:rPr lang="zh-CN" altLang="en-US" sz="2400" dirty="0">
                <a:solidFill>
                  <a:srgbClr val="FF0000"/>
                </a:solidFill>
              </a:rPr>
              <a:t>可行域</a:t>
            </a:r>
          </a:p>
        </p:txBody>
      </p:sp>
      <p:sp>
        <p:nvSpPr>
          <p:cNvPr id="6" name="矩形 5"/>
          <p:cNvSpPr/>
          <p:nvPr/>
        </p:nvSpPr>
        <p:spPr>
          <a:xfrm>
            <a:off x="1692098" y="3829976"/>
            <a:ext cx="1107996" cy="461665"/>
          </a:xfrm>
          <a:prstGeom prst="rect">
            <a:avLst/>
          </a:prstGeom>
        </p:spPr>
        <p:txBody>
          <a:bodyPr wrap="none">
            <a:spAutoFit/>
          </a:bodyPr>
          <a:lstStyle/>
          <a:p>
            <a:r>
              <a:rPr lang="zh-CN" altLang="en-US" sz="2400" dirty="0">
                <a:solidFill>
                  <a:srgbClr val="0000FF"/>
                </a:solidFill>
              </a:rPr>
              <a:t>等高线</a:t>
            </a:r>
          </a:p>
        </p:txBody>
      </p:sp>
      <p:sp>
        <p:nvSpPr>
          <p:cNvPr id="9" name="矩形 8"/>
          <p:cNvSpPr/>
          <p:nvPr/>
        </p:nvSpPr>
        <p:spPr>
          <a:xfrm>
            <a:off x="1775858" y="854451"/>
            <a:ext cx="6164983" cy="957250"/>
          </a:xfrm>
          <a:prstGeom prst="rect">
            <a:avLst/>
          </a:prstGeom>
        </p:spPr>
        <p:txBody>
          <a:bodyPr wrap="square">
            <a:spAutoFit/>
          </a:bodyPr>
          <a:lstStyle/>
          <a:p>
            <a:pPr eaLnBrk="1" hangingPunct="1">
              <a:lnSpc>
                <a:spcPct val="150000"/>
              </a:lnSpc>
            </a:pPr>
            <a:r>
              <a:rPr lang="zh-CN" altLang="en-US" sz="2000" dirty="0">
                <a:solidFill>
                  <a:srgbClr val="111111"/>
                </a:solidFill>
                <a:ea typeface="+mn-ea"/>
                <a:cs typeface="Times New Roman" panose="02020603050405020304" pitchFamily="18" charset="0"/>
              </a:rPr>
              <a:t>当约束区域不包含目标函数原有的可行解时，</a:t>
            </a:r>
            <a:endParaRPr lang="en-US" altLang="zh-CN" sz="2000" dirty="0">
              <a:solidFill>
                <a:srgbClr val="111111"/>
              </a:solidFill>
              <a:ea typeface="+mn-ea"/>
              <a:cs typeface="Times New Roman" panose="02020603050405020304" pitchFamily="18" charset="0"/>
            </a:endParaRPr>
          </a:p>
          <a:p>
            <a:pPr eaLnBrk="1" hangingPunct="1">
              <a:lnSpc>
                <a:spcPct val="150000"/>
              </a:lnSpc>
            </a:pPr>
            <a:r>
              <a:rPr lang="zh-CN" altLang="en-US" sz="2000" dirty="0">
                <a:solidFill>
                  <a:srgbClr val="111111"/>
                </a:solidFill>
                <a:ea typeface="+mn-ea"/>
                <a:cs typeface="Times New Roman" panose="02020603050405020304" pitchFamily="18" charset="0"/>
              </a:rPr>
              <a:t>此时加上约束后</a:t>
            </a:r>
            <a:r>
              <a:rPr lang="zh-CN" altLang="en-US" sz="2000" dirty="0">
                <a:solidFill>
                  <a:srgbClr val="0000FF"/>
                </a:solidFill>
                <a:ea typeface="+mn-ea"/>
                <a:cs typeface="Times New Roman" panose="02020603050405020304" pitchFamily="18" charset="0"/>
              </a:rPr>
              <a:t>可行解落在边界 </a:t>
            </a:r>
            <a:r>
              <a:rPr lang="zh-CN" altLang="zh-CN" sz="2000" dirty="0">
                <a:solidFill>
                  <a:srgbClr val="0000FF"/>
                </a:solidFill>
                <a:ea typeface="+mn-ea"/>
                <a:cs typeface="Times New Roman" panose="02020603050405020304" pitchFamily="18" charset="0"/>
              </a:rPr>
              <a:t>g(x)=0</a:t>
            </a:r>
            <a:r>
              <a:rPr lang="zh-CN" altLang="en-US" sz="2000" dirty="0">
                <a:solidFill>
                  <a:srgbClr val="0000FF"/>
                </a:solidFill>
                <a:ea typeface="+mn-ea"/>
                <a:cs typeface="Times New Roman" panose="02020603050405020304" pitchFamily="18" charset="0"/>
              </a:rPr>
              <a:t>上</a:t>
            </a:r>
            <a:r>
              <a:rPr lang="zh-CN" altLang="en-US" sz="2000" dirty="0">
                <a:solidFill>
                  <a:srgbClr val="111111"/>
                </a:solidFill>
                <a:ea typeface="+mn-ea"/>
                <a:cs typeface="Times New Roman" panose="02020603050405020304" pitchFamily="18" charset="0"/>
              </a:rPr>
              <a:t>。</a:t>
            </a:r>
            <a:endParaRPr lang="en-US" altLang="zh-CN" sz="2000" dirty="0">
              <a:solidFill>
                <a:srgbClr val="111111"/>
              </a:solidFill>
              <a:ea typeface="+mn-ea"/>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noChangeArrowheads="1"/>
          </p:cNvSpPr>
          <p:nvPr>
            <p:ph type="title"/>
          </p:nvPr>
        </p:nvSpPr>
        <p:spPr>
          <a:xfrm>
            <a:off x="468216" y="164469"/>
            <a:ext cx="8229600" cy="1143000"/>
          </a:xfrm>
        </p:spPr>
        <p:txBody>
          <a:bodyPr/>
          <a:lstStyle/>
          <a:p>
            <a:pPr algn="l"/>
            <a:r>
              <a:rPr lang="zh-CN" altLang="en-US" sz="4000" b="1" dirty="0"/>
              <a:t>优化问题</a:t>
            </a:r>
          </a:p>
        </p:txBody>
      </p:sp>
      <p:graphicFrame>
        <p:nvGraphicFramePr>
          <p:cNvPr id="19459" name="内容占位符 3"/>
          <p:cNvGraphicFramePr>
            <a:graphicFrameLocks noGrp="1" noChangeAspect="1"/>
          </p:cNvGraphicFramePr>
          <p:nvPr>
            <p:ph idx="1"/>
            <p:extLst>
              <p:ext uri="{D42A27DB-BD31-4B8C-83A1-F6EECF244321}">
                <p14:modId xmlns:p14="http://schemas.microsoft.com/office/powerpoint/2010/main" val="1833708175"/>
              </p:ext>
            </p:extLst>
          </p:nvPr>
        </p:nvGraphicFramePr>
        <p:xfrm>
          <a:off x="50556" y="1567345"/>
          <a:ext cx="7442200" cy="4384675"/>
        </p:xfrm>
        <a:graphic>
          <a:graphicData uri="http://schemas.openxmlformats.org/presentationml/2006/ole">
            <mc:AlternateContent xmlns:mc="http://schemas.openxmlformats.org/markup-compatibility/2006">
              <mc:Choice xmlns:v="urn:schemas-microsoft-com:vml" Requires="v">
                <p:oleObj spid="_x0000_s3205" r:id="rId3" imgW="6296025" imgH="3590925" progId="PBrush">
                  <p:embed/>
                </p:oleObj>
              </mc:Choice>
              <mc:Fallback>
                <p:oleObj r:id="rId3" imgW="6296025" imgH="3590925" progId="PBrush">
                  <p:embed/>
                  <p:pic>
                    <p:nvPicPr>
                      <p:cNvPr id="0" name="图片 3072"/>
                      <p:cNvPicPr>
                        <a:picLocks noGrp="1" noChangeAspect="1"/>
                      </p:cNvPicPr>
                      <p:nvPr/>
                    </p:nvPicPr>
                    <p:blipFill>
                      <a:blip r:embed="rId4"/>
                      <a:stretch>
                        <a:fillRect/>
                      </a:stretch>
                    </p:blipFill>
                    <p:spPr>
                      <a:xfrm>
                        <a:off x="50556" y="1567345"/>
                        <a:ext cx="7442200" cy="4384675"/>
                      </a:xfrm>
                      <a:prstGeom prst="rect">
                        <a:avLst/>
                      </a:prstGeom>
                      <a:noFill/>
                      <a:ln w="38100">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1BF159EF-B9C6-4F9D-9AE9-C3988E2A16F7}" type="slidenum">
              <a:rPr lang="zh-CN" altLang="zh-CN" smtClean="0"/>
              <a:t>5</a:t>
            </a:fld>
            <a:endParaRPr lang="zh-CN" altLang="zh-CN"/>
          </a:p>
        </p:txBody>
      </p:sp>
      <p:sp>
        <p:nvSpPr>
          <p:cNvPr id="3" name="矩形 2"/>
          <p:cNvSpPr/>
          <p:nvPr/>
        </p:nvSpPr>
        <p:spPr>
          <a:xfrm>
            <a:off x="4115230" y="3298018"/>
            <a:ext cx="1107996" cy="461665"/>
          </a:xfrm>
          <a:prstGeom prst="rect">
            <a:avLst/>
          </a:prstGeom>
        </p:spPr>
        <p:txBody>
          <a:bodyPr wrap="none">
            <a:spAutoFit/>
          </a:bodyPr>
          <a:lstStyle/>
          <a:p>
            <a:r>
              <a:rPr lang="zh-CN" altLang="en-US" sz="2400" dirty="0">
                <a:solidFill>
                  <a:srgbClr val="0000FF"/>
                </a:solidFill>
                <a:latin typeface="PingFang SC"/>
              </a:rPr>
              <a:t>可行集</a:t>
            </a:r>
            <a:endParaRPr lang="zh-CN" altLang="en-US" sz="2400" dirty="0">
              <a:solidFill>
                <a:srgbClr val="0000FF"/>
              </a:solidFill>
            </a:endParaRPr>
          </a:p>
        </p:txBody>
      </p:sp>
      <p:sp>
        <p:nvSpPr>
          <p:cNvPr id="6" name="矩形 5"/>
          <p:cNvSpPr/>
          <p:nvPr/>
        </p:nvSpPr>
        <p:spPr>
          <a:xfrm>
            <a:off x="5221309" y="2633798"/>
            <a:ext cx="1415772" cy="461665"/>
          </a:xfrm>
          <a:prstGeom prst="rect">
            <a:avLst/>
          </a:prstGeom>
        </p:spPr>
        <p:txBody>
          <a:bodyPr wrap="none">
            <a:spAutoFit/>
          </a:bodyPr>
          <a:lstStyle/>
          <a:p>
            <a:r>
              <a:rPr lang="zh-CN" altLang="en-US" sz="2400" dirty="0">
                <a:solidFill>
                  <a:srgbClr val="0000FF"/>
                </a:solidFill>
                <a:latin typeface="PingFang SC"/>
              </a:rPr>
              <a:t>目标函数</a:t>
            </a:r>
            <a:endParaRPr lang="zh-CN" altLang="en-US" sz="2400" dirty="0">
              <a:solidFill>
                <a:srgbClr val="0000FF"/>
              </a:solidFill>
            </a:endParaRPr>
          </a:p>
        </p:txBody>
      </p:sp>
      <p:sp>
        <p:nvSpPr>
          <p:cNvPr id="7" name="矩形 6"/>
          <p:cNvSpPr/>
          <p:nvPr/>
        </p:nvSpPr>
        <p:spPr>
          <a:xfrm>
            <a:off x="6637081" y="2985280"/>
            <a:ext cx="1415772" cy="461665"/>
          </a:xfrm>
          <a:prstGeom prst="rect">
            <a:avLst/>
          </a:prstGeom>
        </p:spPr>
        <p:txBody>
          <a:bodyPr wrap="none">
            <a:spAutoFit/>
          </a:bodyPr>
          <a:lstStyle/>
          <a:p>
            <a:r>
              <a:rPr lang="zh-CN" altLang="en-US" sz="2400" dirty="0">
                <a:solidFill>
                  <a:srgbClr val="0000FF"/>
                </a:solidFill>
                <a:latin typeface="PingFang SC"/>
              </a:rPr>
              <a:t>决策变量</a:t>
            </a:r>
            <a:endParaRPr lang="zh-CN" altLang="en-US" sz="2400" dirty="0">
              <a:solidFill>
                <a:srgbClr val="0000FF"/>
              </a:solidFill>
            </a:endParaRPr>
          </a:p>
        </p:txBody>
      </p:sp>
      <p:sp>
        <p:nvSpPr>
          <p:cNvPr id="8" name="矩形 7"/>
          <p:cNvSpPr/>
          <p:nvPr/>
        </p:nvSpPr>
        <p:spPr>
          <a:xfrm>
            <a:off x="3649412" y="3880333"/>
            <a:ext cx="1415772" cy="461665"/>
          </a:xfrm>
          <a:prstGeom prst="rect">
            <a:avLst/>
          </a:prstGeom>
        </p:spPr>
        <p:txBody>
          <a:bodyPr wrap="none">
            <a:spAutoFit/>
          </a:bodyPr>
          <a:lstStyle/>
          <a:p>
            <a:r>
              <a:rPr lang="zh-CN" altLang="en-US" sz="2400" dirty="0">
                <a:solidFill>
                  <a:srgbClr val="0000FF"/>
                </a:solidFill>
                <a:latin typeface="PingFang SC"/>
              </a:rPr>
              <a:t>局部极值</a:t>
            </a:r>
            <a:endParaRPr lang="zh-CN" altLang="en-US" sz="2400" dirty="0">
              <a:solidFill>
                <a:srgbClr val="0000FF"/>
              </a:solidFill>
            </a:endParaRPr>
          </a:p>
        </p:txBody>
      </p:sp>
      <p:sp>
        <p:nvSpPr>
          <p:cNvPr id="9" name="矩形 8"/>
          <p:cNvSpPr/>
          <p:nvPr/>
        </p:nvSpPr>
        <p:spPr>
          <a:xfrm>
            <a:off x="3864114" y="4901648"/>
            <a:ext cx="1415772" cy="461665"/>
          </a:xfrm>
          <a:prstGeom prst="rect">
            <a:avLst/>
          </a:prstGeom>
        </p:spPr>
        <p:txBody>
          <a:bodyPr wrap="none">
            <a:spAutoFit/>
          </a:bodyPr>
          <a:lstStyle/>
          <a:p>
            <a:r>
              <a:rPr lang="zh-CN" altLang="en-US" sz="2400" dirty="0">
                <a:solidFill>
                  <a:srgbClr val="0000FF"/>
                </a:solidFill>
                <a:latin typeface="PingFang SC"/>
              </a:rPr>
              <a:t>全局极值</a:t>
            </a:r>
            <a:endParaRPr lang="zh-CN" altLang="en-US" sz="2400" dirty="0">
              <a:solidFill>
                <a:srgbClr val="0000FF"/>
              </a:solidFill>
            </a:endParaRPr>
          </a:p>
        </p:txBody>
      </p:sp>
      <p:pic>
        <p:nvPicPr>
          <p:cNvPr id="3124" name="Picture 52" descr="https://iknow-pic.cdn.bcebos.com/4b90f603738da9770f617255a051f8198618e306">
            <a:extLst>
              <a:ext uri="{FF2B5EF4-FFF2-40B4-BE49-F238E27FC236}">
                <a16:creationId xmlns:a16="http://schemas.microsoft.com/office/drawing/2014/main" id="{17E29797-87C7-4DEF-A9D0-A96AB9AAE7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4676" y="30466"/>
            <a:ext cx="4336689" cy="2509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noChangeArrowheads="1"/>
          </p:cNvSpPr>
          <p:nvPr>
            <p:ph type="title"/>
          </p:nvPr>
        </p:nvSpPr>
        <p:spPr>
          <a:xfrm>
            <a:off x="553453" y="0"/>
            <a:ext cx="8229600" cy="1143000"/>
          </a:xfrm>
        </p:spPr>
        <p:txBody>
          <a:bodyPr/>
          <a:lstStyle/>
          <a:p>
            <a:r>
              <a:rPr lang="zh-CN" altLang="en-US" sz="3200" b="1" dirty="0"/>
              <a:t>如何确定x</a:t>
            </a:r>
            <a:r>
              <a:rPr lang="zh-CN" altLang="en-US" sz="3200" b="1" baseline="-25000" dirty="0"/>
              <a:t>F</a:t>
            </a:r>
            <a:r>
              <a:rPr lang="zh-CN" altLang="en-US" sz="3200" b="1" dirty="0"/>
              <a:t> 是局部极值点?</a:t>
            </a:r>
          </a:p>
        </p:txBody>
      </p:sp>
      <p:sp>
        <p:nvSpPr>
          <p:cNvPr id="2" name="灯片编号占位符 1"/>
          <p:cNvSpPr>
            <a:spLocks noGrp="1"/>
          </p:cNvSpPr>
          <p:nvPr>
            <p:ph type="sldNum" sz="quarter" idx="12"/>
          </p:nvPr>
        </p:nvSpPr>
        <p:spPr/>
        <p:txBody>
          <a:bodyPr/>
          <a:lstStyle/>
          <a:p>
            <a:pPr>
              <a:defRPr/>
            </a:pPr>
            <a:fld id="{B76D04F3-E5B8-4E0F-8F59-B0C7FE8BC55D}" type="slidenum">
              <a:rPr lang="zh-CN" altLang="zh-CN" smtClean="0"/>
              <a:t>50</a:t>
            </a:fld>
            <a:endParaRPr lang="zh-CN" altLang="zh-CN"/>
          </a:p>
        </p:txBody>
      </p:sp>
      <p:sp>
        <p:nvSpPr>
          <p:cNvPr id="5" name="Rectangle 29"/>
          <p:cNvSpPr>
            <a:spLocks noChangeArrowheads="1"/>
          </p:cNvSpPr>
          <p:nvPr/>
        </p:nvSpPr>
        <p:spPr bwMode="auto">
          <a:xfrm>
            <a:off x="500514" y="1145410"/>
            <a:ext cx="7998594" cy="1312860"/>
          </a:xfrm>
          <a:prstGeom prst="rect">
            <a:avLst/>
          </a:prstGeom>
          <a:solidFill>
            <a:srgbClr val="FFFFFF"/>
          </a:solidFill>
          <a:ln w="9525">
            <a:noFill/>
            <a:miter lim="800000"/>
          </a:ln>
          <a:effectLst/>
        </p:spPr>
        <p:txBody>
          <a:bodyPr vert="horz" wrap="square" lIns="142830" tIns="0" rIns="0" bIns="0" numCol="1" anchor="ctr" anchorCtr="0" compatLnSpc="1">
            <a:spAutoFit/>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sz="2000" i="0" u="none" strike="noStrike" cap="none" normalizeH="0" baseline="0" dirty="0">
                <a:ln>
                  <a:noFill/>
                </a:ln>
                <a:solidFill>
                  <a:srgbClr val="111111"/>
                </a:solidFill>
                <a:effectLst/>
                <a:latin typeface="+mn-ea"/>
                <a:ea typeface="+mn-ea"/>
                <a:cs typeface="Times New Roman" panose="02020603050405020304" pitchFamily="18" charset="0"/>
              </a:rPr>
              <a:t>由图可见可行解 </a:t>
            </a:r>
            <a:r>
              <a:rPr kumimoji="0" lang="zh-CN" altLang="zh-CN" sz="2000" i="0" u="none" strike="noStrike" cap="none" normalizeH="0" baseline="0" dirty="0">
                <a:ln>
                  <a:noFill/>
                </a:ln>
                <a:solidFill>
                  <a:srgbClr val="111111"/>
                </a:solidFill>
                <a:effectLst/>
                <a:latin typeface="+mn-ea"/>
                <a:ea typeface="+mn-ea"/>
                <a:cs typeface="Times New Roman" panose="02020603050405020304" pitchFamily="18" charset="0"/>
              </a:rPr>
              <a:t>x </a:t>
            </a:r>
            <a:r>
              <a:rPr kumimoji="0" lang="zh-CN" sz="2000" i="0" u="none" strike="noStrike" cap="none" normalizeH="0" baseline="0" dirty="0">
                <a:ln>
                  <a:noFill/>
                </a:ln>
                <a:solidFill>
                  <a:srgbClr val="111111"/>
                </a:solidFill>
                <a:effectLst/>
                <a:latin typeface="+mn-ea"/>
                <a:ea typeface="+mn-ea"/>
                <a:cs typeface="Times New Roman" panose="02020603050405020304" pitchFamily="18" charset="0"/>
              </a:rPr>
              <a:t>只能在 </a:t>
            </a:r>
            <a:r>
              <a:rPr kumimoji="0" lang="zh-CN" altLang="zh-CN" sz="2000" i="0" u="none" strike="noStrike" cap="none" normalizeH="0" baseline="0" dirty="0">
                <a:ln>
                  <a:noFill/>
                </a:ln>
                <a:solidFill>
                  <a:srgbClr val="111111"/>
                </a:solidFill>
                <a:effectLst/>
                <a:latin typeface="+mn-ea"/>
                <a:ea typeface="+mn-ea"/>
                <a:cs typeface="Times New Roman" panose="02020603050405020304" pitchFamily="18" charset="0"/>
              </a:rPr>
              <a:t>g(x)&lt;0 </a:t>
            </a:r>
            <a:r>
              <a:rPr kumimoji="0" lang="zh-CN" sz="2000" i="0" u="none" strike="noStrike" cap="none" normalizeH="0" baseline="0" dirty="0">
                <a:ln>
                  <a:noFill/>
                </a:ln>
                <a:solidFill>
                  <a:srgbClr val="111111"/>
                </a:solidFill>
                <a:effectLst/>
                <a:latin typeface="+mn-ea"/>
                <a:ea typeface="+mn-ea"/>
                <a:cs typeface="Times New Roman" panose="02020603050405020304" pitchFamily="18" charset="0"/>
              </a:rPr>
              <a:t>或者 </a:t>
            </a:r>
            <a:r>
              <a:rPr kumimoji="0" lang="zh-CN" altLang="zh-CN" sz="2000" i="0" u="none" strike="noStrike" cap="none" normalizeH="0" baseline="0" dirty="0">
                <a:ln>
                  <a:noFill/>
                </a:ln>
                <a:solidFill>
                  <a:srgbClr val="111111"/>
                </a:solidFill>
                <a:effectLst/>
                <a:latin typeface="+mn-ea"/>
                <a:ea typeface="+mn-ea"/>
                <a:cs typeface="Times New Roman" panose="02020603050405020304" pitchFamily="18" charset="0"/>
              </a:rPr>
              <a:t>g(x)=0  </a:t>
            </a:r>
            <a:r>
              <a:rPr kumimoji="0" lang="zh-CN" sz="2000" i="0" u="none" strike="noStrike" cap="none" normalizeH="0" baseline="0" dirty="0">
                <a:ln>
                  <a:noFill/>
                </a:ln>
                <a:solidFill>
                  <a:srgbClr val="111111"/>
                </a:solidFill>
                <a:effectLst/>
                <a:latin typeface="+mn-ea"/>
                <a:ea typeface="+mn-ea"/>
                <a:cs typeface="Times New Roman" panose="02020603050405020304" pitchFamily="18" charset="0"/>
              </a:rPr>
              <a:t>的区域里取得：</a:t>
            </a:r>
            <a:endParaRPr kumimoji="0" lang="zh-CN" sz="2000" i="0" u="none" strike="noStrike" cap="none" normalizeH="0" baseline="0" dirty="0">
              <a:ln>
                <a:noFill/>
              </a:ln>
              <a:solidFill>
                <a:schemeClr val="tx1"/>
              </a:solidFill>
              <a:effectLst/>
              <a:latin typeface="+mn-ea"/>
              <a:ea typeface="+mn-ea"/>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pPr>
            <a:r>
              <a:rPr kumimoji="0" lang="zh-CN" sz="2000" i="0" u="none" strike="noStrike" cap="none" normalizeH="0" baseline="0" dirty="0">
                <a:ln>
                  <a:noFill/>
                </a:ln>
                <a:solidFill>
                  <a:srgbClr val="0000FF"/>
                </a:solidFill>
                <a:effectLst/>
                <a:latin typeface="+mn-ea"/>
                <a:ea typeface="+mn-ea"/>
                <a:cs typeface="Times New Roman" panose="02020603050405020304" pitchFamily="18" charset="0"/>
              </a:rPr>
              <a:t>当可行解 </a:t>
            </a:r>
            <a:r>
              <a:rPr kumimoji="0" lang="zh-CN" altLang="zh-CN" sz="2000" i="0" u="none" strike="noStrike" cap="none" normalizeH="0" baseline="0" dirty="0">
                <a:ln>
                  <a:noFill/>
                </a:ln>
                <a:solidFill>
                  <a:srgbClr val="0000FF"/>
                </a:solidFill>
                <a:effectLst/>
                <a:latin typeface="+mn-ea"/>
                <a:ea typeface="+mn-ea"/>
                <a:cs typeface="Times New Roman" panose="02020603050405020304" pitchFamily="18" charset="0"/>
              </a:rPr>
              <a:t>x </a:t>
            </a:r>
            <a:r>
              <a:rPr kumimoji="0" lang="zh-CN" sz="2000" i="0" u="none" strike="noStrike" cap="none" normalizeH="0" baseline="0" dirty="0">
                <a:ln>
                  <a:noFill/>
                </a:ln>
                <a:solidFill>
                  <a:srgbClr val="0000FF"/>
                </a:solidFill>
                <a:effectLst/>
                <a:latin typeface="+mn-ea"/>
                <a:ea typeface="+mn-ea"/>
                <a:cs typeface="Times New Roman" panose="02020603050405020304" pitchFamily="18" charset="0"/>
              </a:rPr>
              <a:t>落在 </a:t>
            </a:r>
            <a:r>
              <a:rPr kumimoji="0" lang="zh-CN" altLang="zh-CN" sz="2000" i="0" u="none" strike="noStrike" cap="none" normalizeH="0" baseline="0" dirty="0">
                <a:ln>
                  <a:noFill/>
                </a:ln>
                <a:solidFill>
                  <a:srgbClr val="0000FF"/>
                </a:solidFill>
                <a:effectLst/>
                <a:latin typeface="+mn-ea"/>
                <a:ea typeface="+mn-ea"/>
                <a:cs typeface="Times New Roman" panose="02020603050405020304" pitchFamily="18" charset="0"/>
              </a:rPr>
              <a:t>g(x)&lt;0 </a:t>
            </a:r>
            <a:r>
              <a:rPr kumimoji="0" lang="zh-CN" sz="2000" i="0" u="none" strike="noStrike" cap="none" normalizeH="0" baseline="0" dirty="0">
                <a:ln>
                  <a:noFill/>
                </a:ln>
                <a:solidFill>
                  <a:srgbClr val="0000FF"/>
                </a:solidFill>
                <a:effectLst/>
                <a:latin typeface="+mn-ea"/>
                <a:ea typeface="+mn-ea"/>
                <a:cs typeface="Times New Roman" panose="02020603050405020304" pitchFamily="18" charset="0"/>
              </a:rPr>
              <a:t>的区域内，此时直接极小化 </a:t>
            </a:r>
            <a:r>
              <a:rPr kumimoji="0" lang="zh-CN" altLang="zh-CN" sz="2000" i="0" u="none" strike="noStrike" cap="none" normalizeH="0" baseline="0" dirty="0">
                <a:ln>
                  <a:noFill/>
                </a:ln>
                <a:solidFill>
                  <a:srgbClr val="0000FF"/>
                </a:solidFill>
                <a:effectLst/>
                <a:latin typeface="+mn-ea"/>
                <a:ea typeface="+mn-ea"/>
                <a:cs typeface="Times New Roman" panose="02020603050405020304" pitchFamily="18" charset="0"/>
              </a:rPr>
              <a:t>f(x) </a:t>
            </a:r>
            <a:r>
              <a:rPr kumimoji="0" lang="zh-CN" sz="2000" i="0" u="none" strike="noStrike" cap="none" normalizeH="0" baseline="0" dirty="0">
                <a:ln>
                  <a:noFill/>
                </a:ln>
                <a:solidFill>
                  <a:srgbClr val="0000FF"/>
                </a:solidFill>
                <a:effectLst/>
                <a:latin typeface="+mn-ea"/>
                <a:ea typeface="+mn-ea"/>
                <a:cs typeface="Times New Roman" panose="02020603050405020304" pitchFamily="18" charset="0"/>
              </a:rPr>
              <a:t>即可；</a:t>
            </a:r>
          </a:p>
          <a:p>
            <a:pPr marL="0" marR="0" lvl="0" indent="0" algn="l" defTabSz="914400" rtl="0" eaLnBrk="0" fontAlgn="base" latinLnBrk="0" hangingPunct="0">
              <a:lnSpc>
                <a:spcPct val="150000"/>
              </a:lnSpc>
              <a:spcBef>
                <a:spcPct val="0"/>
              </a:spcBef>
              <a:spcAft>
                <a:spcPct val="0"/>
              </a:spcAft>
              <a:buClrTx/>
              <a:buSzTx/>
              <a:buFontTx/>
              <a:buChar char="•"/>
            </a:pPr>
            <a:r>
              <a:rPr kumimoji="0" lang="zh-CN" sz="2000" i="0" u="none" strike="noStrike" cap="none" normalizeH="0" baseline="0" dirty="0">
                <a:ln>
                  <a:noFill/>
                </a:ln>
                <a:solidFill>
                  <a:srgbClr val="0000FF"/>
                </a:solidFill>
                <a:effectLst/>
                <a:latin typeface="+mn-ea"/>
                <a:ea typeface="+mn-ea"/>
                <a:cs typeface="Times New Roman" panose="02020603050405020304" pitchFamily="18" charset="0"/>
              </a:rPr>
              <a:t>当可行解 </a:t>
            </a:r>
            <a:r>
              <a:rPr kumimoji="0" lang="zh-CN" altLang="zh-CN" sz="2000" i="0" u="none" strike="noStrike" cap="none" normalizeH="0" baseline="0" dirty="0">
                <a:ln>
                  <a:noFill/>
                </a:ln>
                <a:solidFill>
                  <a:srgbClr val="0000FF"/>
                </a:solidFill>
                <a:effectLst/>
                <a:latin typeface="+mn-ea"/>
                <a:ea typeface="+mn-ea"/>
                <a:cs typeface="Times New Roman" panose="02020603050405020304" pitchFamily="18" charset="0"/>
              </a:rPr>
              <a:t>x </a:t>
            </a:r>
            <a:r>
              <a:rPr kumimoji="0" lang="zh-CN" sz="2000" i="0" u="none" strike="noStrike" cap="none" normalizeH="0" baseline="0" dirty="0">
                <a:ln>
                  <a:noFill/>
                </a:ln>
                <a:solidFill>
                  <a:srgbClr val="0000FF"/>
                </a:solidFill>
                <a:effectLst/>
                <a:latin typeface="+mn-ea"/>
                <a:ea typeface="+mn-ea"/>
                <a:cs typeface="Times New Roman" panose="02020603050405020304" pitchFamily="18" charset="0"/>
              </a:rPr>
              <a:t>落在 </a:t>
            </a:r>
            <a:r>
              <a:rPr kumimoji="0" lang="zh-CN" altLang="zh-CN" sz="2000" i="0" u="none" strike="noStrike" cap="none" normalizeH="0" baseline="0" dirty="0">
                <a:ln>
                  <a:noFill/>
                </a:ln>
                <a:solidFill>
                  <a:srgbClr val="0000FF"/>
                </a:solidFill>
                <a:effectLst/>
                <a:latin typeface="+mn-ea"/>
                <a:ea typeface="+mn-ea"/>
                <a:cs typeface="Times New Roman" panose="02020603050405020304" pitchFamily="18" charset="0"/>
              </a:rPr>
              <a:t>g(x)=0 </a:t>
            </a:r>
            <a:r>
              <a:rPr kumimoji="0" lang="zh-CN" sz="2000" i="0" u="none" strike="noStrike" cap="none" normalizeH="0" baseline="0" dirty="0">
                <a:ln>
                  <a:noFill/>
                </a:ln>
                <a:solidFill>
                  <a:srgbClr val="0000FF"/>
                </a:solidFill>
                <a:effectLst/>
                <a:latin typeface="+mn-ea"/>
                <a:ea typeface="+mn-ea"/>
                <a:cs typeface="Times New Roman" panose="02020603050405020304" pitchFamily="18" charset="0"/>
              </a:rPr>
              <a:t>即边界上，此时等价于等式约束优化问题</a:t>
            </a:r>
            <a:r>
              <a:rPr kumimoji="0" lang="zh-CN" altLang="zh-CN" sz="2000" i="0" u="none" strike="noStrike" cap="none" normalizeH="0" baseline="0" dirty="0">
                <a:ln>
                  <a:noFill/>
                </a:ln>
                <a:solidFill>
                  <a:srgbClr val="0000FF"/>
                </a:solidFill>
                <a:effectLst/>
                <a:latin typeface="+mn-ea"/>
                <a:ea typeface="+mn-ea"/>
                <a:cs typeface="Times New Roman" panose="02020603050405020304" pitchFamily="18" charset="0"/>
              </a:rPr>
              <a:t>.</a:t>
            </a:r>
          </a:p>
        </p:txBody>
      </p:sp>
      <p:pic>
        <p:nvPicPr>
          <p:cNvPr id="83996" name="Picture 28"/>
          <p:cNvPicPr>
            <a:picLocks noChangeAspect="1" noChangeArrowheads="1"/>
          </p:cNvPicPr>
          <p:nvPr/>
        </p:nvPicPr>
        <p:blipFill>
          <a:blip r:embed="rId2"/>
          <a:srcRect/>
          <a:stretch>
            <a:fillRect/>
          </a:stretch>
        </p:blipFill>
        <p:spPr bwMode="auto">
          <a:xfrm>
            <a:off x="632584" y="3145881"/>
            <a:ext cx="8239364" cy="2999674"/>
          </a:xfrm>
          <a:prstGeom prst="rect">
            <a:avLst/>
          </a:prstGeom>
          <a:noFill/>
          <a:ln w="9525">
            <a:noFill/>
            <a:miter lim="800000"/>
            <a:headEnd/>
            <a:tailEnd/>
          </a:ln>
          <a:effectLst/>
        </p:spPr>
      </p:pic>
      <p:pic>
        <p:nvPicPr>
          <p:cNvPr id="83997" name="Picture 29"/>
          <p:cNvPicPr>
            <a:picLocks noChangeAspect="1" noChangeArrowheads="1"/>
          </p:cNvPicPr>
          <p:nvPr/>
        </p:nvPicPr>
        <p:blipFill>
          <a:blip r:embed="rId3"/>
          <a:srcRect/>
          <a:stretch>
            <a:fillRect/>
          </a:stretch>
        </p:blipFill>
        <p:spPr bwMode="auto">
          <a:xfrm>
            <a:off x="3283368" y="5861435"/>
            <a:ext cx="1649285" cy="568241"/>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noChangeArrowheads="1"/>
          </p:cNvSpPr>
          <p:nvPr>
            <p:ph type="title"/>
          </p:nvPr>
        </p:nvSpPr>
        <p:spPr>
          <a:xfrm>
            <a:off x="543827" y="0"/>
            <a:ext cx="8229600" cy="1143000"/>
          </a:xfrm>
        </p:spPr>
        <p:txBody>
          <a:bodyPr/>
          <a:lstStyle/>
          <a:p>
            <a:r>
              <a:rPr lang="zh-CN" altLang="en-US" sz="3200" b="1" dirty="0"/>
              <a:t>约束的局部极值点</a:t>
            </a:r>
          </a:p>
        </p:txBody>
      </p:sp>
      <p:sp>
        <p:nvSpPr>
          <p:cNvPr id="2" name="灯片编号占位符 1"/>
          <p:cNvSpPr>
            <a:spLocks noGrp="1"/>
          </p:cNvSpPr>
          <p:nvPr>
            <p:ph type="sldNum" sz="quarter" idx="12"/>
          </p:nvPr>
        </p:nvSpPr>
        <p:spPr/>
        <p:txBody>
          <a:bodyPr/>
          <a:lstStyle/>
          <a:p>
            <a:pPr>
              <a:defRPr/>
            </a:pPr>
            <a:fld id="{7922BFC7-6047-4727-BB1B-22EE5D092F53}" type="slidenum">
              <a:rPr lang="zh-CN" altLang="zh-CN" smtClean="0"/>
              <a:t>51</a:t>
            </a:fld>
            <a:endParaRPr lang="zh-CN" altLang="zh-CN"/>
          </a:p>
        </p:txBody>
      </p:sp>
      <p:sp>
        <p:nvSpPr>
          <p:cNvPr id="85020" name="Rectangle 28"/>
          <p:cNvSpPr>
            <a:spLocks noChangeArrowheads="1"/>
          </p:cNvSpPr>
          <p:nvPr/>
        </p:nvSpPr>
        <p:spPr bwMode="auto">
          <a:xfrm>
            <a:off x="165246" y="972151"/>
            <a:ext cx="8959504" cy="1785104"/>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ts val="600"/>
              </a:spcBef>
              <a:spcAft>
                <a:spcPts val="600"/>
              </a:spcAft>
              <a:buClrTx/>
              <a:buSzTx/>
              <a:buFontTx/>
              <a:buNone/>
            </a:pPr>
            <a:r>
              <a:rPr kumimoji="0" lang="zh-CN" sz="2000" i="0" u="none" strike="noStrike" cap="none" normalizeH="0" baseline="0" dirty="0">
                <a:ln>
                  <a:noFill/>
                </a:ln>
                <a:solidFill>
                  <a:srgbClr val="111111"/>
                </a:solidFill>
                <a:effectLst/>
                <a:ea typeface="+mn-ea"/>
                <a:cs typeface="Times New Roman" panose="02020603050405020304" pitchFamily="18" charset="0"/>
              </a:rPr>
              <a:t>在不等式约束中，若 </a:t>
            </a:r>
            <a:r>
              <a:rPr kumimoji="0" lang="zh-CN" altLang="zh-CN" sz="2000" i="0" u="none" strike="noStrike" cap="none" normalizeH="0" baseline="0" dirty="0">
                <a:ln>
                  <a:noFill/>
                </a:ln>
                <a:solidFill>
                  <a:srgbClr val="111111"/>
                </a:solidFill>
                <a:effectLst/>
                <a:ea typeface="+mn-ea"/>
                <a:cs typeface="Times New Roman" panose="02020603050405020304" pitchFamily="18" charset="0"/>
              </a:rPr>
              <a:t>λ≠0</a:t>
            </a:r>
            <a:r>
              <a:rPr kumimoji="0" lang="zh-CN" sz="2000" i="0" u="none" strike="noStrike" cap="none" normalizeH="0" baseline="0" dirty="0">
                <a:ln>
                  <a:noFill/>
                </a:ln>
                <a:solidFill>
                  <a:srgbClr val="111111"/>
                </a:solidFill>
                <a:effectLst/>
                <a:ea typeface="+mn-ea"/>
                <a:cs typeface="Times New Roman" panose="02020603050405020304" pitchFamily="18" charset="0"/>
              </a:rPr>
              <a:t>，说明可行解 </a:t>
            </a:r>
            <a:r>
              <a:rPr kumimoji="0" lang="zh-CN" altLang="zh-CN" sz="2000" i="0" u="none" strike="noStrike" cap="none" normalizeH="0" baseline="0" dirty="0">
                <a:ln>
                  <a:noFill/>
                </a:ln>
                <a:solidFill>
                  <a:srgbClr val="111111"/>
                </a:solidFill>
                <a:effectLst/>
                <a:ea typeface="+mn-ea"/>
                <a:cs typeface="Times New Roman" panose="02020603050405020304" pitchFamily="18" charset="0"/>
              </a:rPr>
              <a:t>x </a:t>
            </a:r>
            <a:r>
              <a:rPr kumimoji="0" lang="zh-CN" sz="2000" i="0" u="none" strike="noStrike" cap="none" normalizeH="0" baseline="0" dirty="0">
                <a:ln>
                  <a:noFill/>
                </a:ln>
                <a:solidFill>
                  <a:srgbClr val="111111"/>
                </a:solidFill>
                <a:effectLst/>
                <a:ea typeface="+mn-ea"/>
                <a:cs typeface="Times New Roman" panose="02020603050405020304" pitchFamily="18" charset="0"/>
              </a:rPr>
              <a:t>是落在约束区域的边界上的，</a:t>
            </a:r>
            <a:endParaRPr kumimoji="0" lang="en-US" altLang="zh-CN" sz="2000" i="0" u="none" strike="noStrike" cap="none" normalizeH="0" baseline="0" dirty="0">
              <a:ln>
                <a:noFill/>
              </a:ln>
              <a:solidFill>
                <a:srgbClr val="111111"/>
              </a:solidFill>
              <a:effectLst/>
              <a:ea typeface="+mn-ea"/>
              <a:cs typeface="Times New Roman" panose="02020603050405020304" pitchFamily="18" charset="0"/>
            </a:endParaRPr>
          </a:p>
          <a:p>
            <a:pPr marL="0" marR="0" lvl="0" indent="0" algn="l" defTabSz="914400" rtl="0" eaLnBrk="1" fontAlgn="base" latinLnBrk="0" hangingPunct="1">
              <a:lnSpc>
                <a:spcPct val="100000"/>
              </a:lnSpc>
              <a:spcBef>
                <a:spcPts val="600"/>
              </a:spcBef>
              <a:spcAft>
                <a:spcPts val="600"/>
              </a:spcAft>
              <a:buClrTx/>
              <a:buSzTx/>
              <a:buFontTx/>
              <a:buNone/>
            </a:pPr>
            <a:r>
              <a:rPr kumimoji="0" lang="zh-CN" sz="2000" i="0" u="none" strike="noStrike" cap="none" normalizeH="0" baseline="0" dirty="0">
                <a:ln>
                  <a:noFill/>
                </a:ln>
                <a:solidFill>
                  <a:srgbClr val="111111"/>
                </a:solidFill>
                <a:effectLst/>
                <a:ea typeface="+mn-ea"/>
                <a:cs typeface="Times New Roman" panose="02020603050405020304" pitchFamily="18" charset="0"/>
              </a:rPr>
              <a:t>这时</a:t>
            </a:r>
            <a:r>
              <a:rPr kumimoji="0" lang="zh-CN" sz="2000" i="0" u="none" strike="noStrike" cap="none" normalizeH="0" baseline="0" dirty="0">
                <a:ln>
                  <a:noFill/>
                </a:ln>
                <a:solidFill>
                  <a:srgbClr val="0000FF"/>
                </a:solidFill>
                <a:effectLst/>
                <a:ea typeface="+mn-ea"/>
                <a:cs typeface="Times New Roman" panose="02020603050405020304" pitchFamily="18" charset="0"/>
              </a:rPr>
              <a:t>可行解应尽量靠近无约束时的解</a:t>
            </a:r>
            <a:r>
              <a:rPr kumimoji="0" lang="zh-CN" sz="2000" i="0" u="none" strike="noStrike" cap="none" normalizeH="0" baseline="0" dirty="0">
                <a:ln>
                  <a:noFill/>
                </a:ln>
                <a:solidFill>
                  <a:srgbClr val="111111"/>
                </a:solidFill>
                <a:effectLst/>
                <a:ea typeface="+mn-ea"/>
                <a:cs typeface="Times New Roman" panose="02020603050405020304" pitchFamily="18" charset="0"/>
              </a:rPr>
              <a:t>，</a:t>
            </a:r>
            <a:endParaRPr kumimoji="0" lang="en-US" altLang="zh-CN" sz="2000" i="0" u="none" strike="noStrike" cap="none" normalizeH="0" baseline="0" dirty="0">
              <a:ln>
                <a:noFill/>
              </a:ln>
              <a:solidFill>
                <a:srgbClr val="111111"/>
              </a:solidFill>
              <a:effectLst/>
              <a:ea typeface="+mn-ea"/>
              <a:cs typeface="Times New Roman" panose="02020603050405020304" pitchFamily="18" charset="0"/>
            </a:endParaRPr>
          </a:p>
          <a:p>
            <a:pPr marL="0" marR="0" lvl="0" indent="0" algn="l" defTabSz="914400" rtl="0" eaLnBrk="1" fontAlgn="base" latinLnBrk="0" hangingPunct="1">
              <a:lnSpc>
                <a:spcPct val="100000"/>
              </a:lnSpc>
              <a:spcBef>
                <a:spcPts val="600"/>
              </a:spcBef>
              <a:spcAft>
                <a:spcPts val="600"/>
              </a:spcAft>
              <a:buClrTx/>
              <a:buSzTx/>
              <a:buFontTx/>
              <a:buNone/>
            </a:pPr>
            <a:r>
              <a:rPr kumimoji="0" lang="zh-CN" sz="2000" i="0" u="none" strike="noStrike" cap="none" normalizeH="0" baseline="0" dirty="0">
                <a:ln>
                  <a:noFill/>
                </a:ln>
                <a:solidFill>
                  <a:srgbClr val="111111"/>
                </a:solidFill>
                <a:effectLst/>
                <a:ea typeface="+mn-ea"/>
                <a:cs typeface="Times New Roman" panose="02020603050405020304" pitchFamily="18" charset="0"/>
              </a:rPr>
              <a:t>在约束边界上，目标函数的负梯度方向应该远离约束区域朝向无约束时的解，</a:t>
            </a:r>
            <a:endParaRPr kumimoji="0" lang="en-US" altLang="zh-CN" sz="2000" i="0" u="none" strike="noStrike" cap="none" normalizeH="0" baseline="0" dirty="0">
              <a:ln>
                <a:noFill/>
              </a:ln>
              <a:solidFill>
                <a:srgbClr val="111111"/>
              </a:solidFill>
              <a:effectLst/>
              <a:ea typeface="+mn-ea"/>
              <a:cs typeface="Times New Roman" panose="02020603050405020304" pitchFamily="18" charset="0"/>
            </a:endParaRPr>
          </a:p>
          <a:p>
            <a:pPr marL="0" marR="0" lvl="0" indent="0" algn="l" defTabSz="914400" rtl="0" eaLnBrk="1" fontAlgn="base" latinLnBrk="0" hangingPunct="1">
              <a:lnSpc>
                <a:spcPct val="100000"/>
              </a:lnSpc>
              <a:spcBef>
                <a:spcPts val="600"/>
              </a:spcBef>
              <a:spcAft>
                <a:spcPts val="600"/>
              </a:spcAft>
              <a:buClrTx/>
              <a:buSzTx/>
              <a:buFontTx/>
              <a:buNone/>
            </a:pPr>
            <a:r>
              <a:rPr kumimoji="0" lang="zh-CN" sz="2000" i="0" u="none" strike="noStrike" cap="none" normalizeH="0" baseline="0" dirty="0">
                <a:ln>
                  <a:noFill/>
                </a:ln>
                <a:solidFill>
                  <a:srgbClr val="111111"/>
                </a:solidFill>
                <a:effectLst/>
                <a:ea typeface="+mn-ea"/>
                <a:cs typeface="Times New Roman" panose="02020603050405020304" pitchFamily="18" charset="0"/>
              </a:rPr>
              <a:t>此时正好可得</a:t>
            </a:r>
            <a:r>
              <a:rPr kumimoji="0" lang="zh-CN" sz="2000" i="0" u="none" strike="noStrike" cap="none" normalizeH="0" baseline="0" dirty="0">
                <a:ln>
                  <a:noFill/>
                </a:ln>
                <a:solidFill>
                  <a:srgbClr val="0000FF"/>
                </a:solidFill>
                <a:effectLst/>
                <a:ea typeface="+mn-ea"/>
                <a:cs typeface="Times New Roman" panose="02020603050405020304" pitchFamily="18" charset="0"/>
              </a:rPr>
              <a:t>约束函数的梯度方向与目标函数的负梯度方向应相同 </a:t>
            </a:r>
          </a:p>
        </p:txBody>
      </p:sp>
      <p:pic>
        <p:nvPicPr>
          <p:cNvPr id="85021" name="Picture 29"/>
          <p:cNvPicPr>
            <a:picLocks noChangeAspect="1" noChangeArrowheads="1"/>
          </p:cNvPicPr>
          <p:nvPr/>
        </p:nvPicPr>
        <p:blipFill>
          <a:blip r:embed="rId2"/>
          <a:srcRect/>
          <a:stretch>
            <a:fillRect/>
          </a:stretch>
        </p:blipFill>
        <p:spPr bwMode="auto">
          <a:xfrm>
            <a:off x="240631" y="2954154"/>
            <a:ext cx="8429625" cy="3048000"/>
          </a:xfrm>
          <a:prstGeom prst="rect">
            <a:avLst/>
          </a:prstGeom>
          <a:noFill/>
          <a:ln w="9525">
            <a:noFill/>
            <a:miter lim="800000"/>
            <a:headEnd/>
            <a:tailEnd/>
          </a:ln>
          <a:effectLst/>
        </p:spPr>
      </p:pic>
      <p:pic>
        <p:nvPicPr>
          <p:cNvPr id="85022" name="Picture 30"/>
          <p:cNvPicPr>
            <a:picLocks noChangeAspect="1" noChangeArrowheads="1"/>
          </p:cNvPicPr>
          <p:nvPr/>
        </p:nvPicPr>
        <p:blipFill>
          <a:blip r:embed="rId3"/>
          <a:srcRect/>
          <a:stretch>
            <a:fillRect/>
          </a:stretch>
        </p:blipFill>
        <p:spPr bwMode="auto">
          <a:xfrm>
            <a:off x="3205614" y="6082915"/>
            <a:ext cx="2732056" cy="587392"/>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noChangeArrowheads="1"/>
          </p:cNvSpPr>
          <p:nvPr>
            <p:ph type="title"/>
          </p:nvPr>
        </p:nvSpPr>
        <p:spPr/>
        <p:txBody>
          <a:bodyPr/>
          <a:lstStyle/>
          <a:p>
            <a:r>
              <a:rPr lang="zh-CN" altLang="en-US" sz="3200" b="1" dirty="0"/>
              <a:t>一个不等式约束情况下优化问题的总结</a:t>
            </a:r>
          </a:p>
        </p:txBody>
      </p:sp>
      <p:graphicFrame>
        <p:nvGraphicFramePr>
          <p:cNvPr id="86019" name="内容占位符 3"/>
          <p:cNvGraphicFramePr>
            <a:graphicFrameLocks noGrp="1" noChangeAspect="1"/>
          </p:cNvGraphicFramePr>
          <p:nvPr>
            <p:ph idx="1"/>
          </p:nvPr>
        </p:nvGraphicFramePr>
        <p:xfrm>
          <a:off x="736600" y="1323975"/>
          <a:ext cx="7553325" cy="5084763"/>
        </p:xfrm>
        <a:graphic>
          <a:graphicData uri="http://schemas.openxmlformats.org/presentationml/2006/ole">
            <mc:AlternateContent xmlns:mc="http://schemas.openxmlformats.org/markup-compatibility/2006">
              <mc:Choice xmlns:v="urn:schemas-microsoft-com:vml" Requires="v">
                <p:oleObj spid="_x0000_s45187" r:id="rId3" imgW="6553200" imgH="4410075" progId="PBrush">
                  <p:embed/>
                </p:oleObj>
              </mc:Choice>
              <mc:Fallback>
                <p:oleObj r:id="rId3" imgW="6553200" imgH="4410075" progId="PBrush">
                  <p:embed/>
                  <p:pic>
                    <p:nvPicPr>
                      <p:cNvPr id="0" name="图片 45056"/>
                      <p:cNvPicPr>
                        <a:picLocks noGrp="1" noChangeAspect="1"/>
                      </p:cNvPicPr>
                      <p:nvPr/>
                    </p:nvPicPr>
                    <p:blipFill>
                      <a:blip r:embed="rId4"/>
                      <a:stretch>
                        <a:fillRect/>
                      </a:stretch>
                    </p:blipFill>
                    <p:spPr>
                      <a:xfrm>
                        <a:off x="736600" y="1323975"/>
                        <a:ext cx="7553325" cy="5084763"/>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C37BA739-EC3B-42BC-93AF-CF3061CF9266}" type="slidenum">
              <a:rPr lang="zh-CN" altLang="zh-CN" smtClean="0"/>
              <a:t>52</a:t>
            </a:fld>
            <a:endParaRPr lang="zh-CN" altLang="zh-CN"/>
          </a:p>
        </p:txBody>
      </p:sp>
      <p:sp>
        <p:nvSpPr>
          <p:cNvPr id="3" name="矩形 2"/>
          <p:cNvSpPr/>
          <p:nvPr/>
        </p:nvSpPr>
        <p:spPr>
          <a:xfrm>
            <a:off x="5141377" y="6182388"/>
            <a:ext cx="3163528" cy="646331"/>
          </a:xfrm>
          <a:prstGeom prst="rect">
            <a:avLst/>
          </a:prstGeom>
        </p:spPr>
        <p:txBody>
          <a:bodyPr wrap="square">
            <a:spAutoFit/>
          </a:bodyPr>
          <a:lstStyle/>
          <a:p>
            <a:r>
              <a:rPr lang="zh-CN" altLang="en-US" sz="1800" dirty="0">
                <a:solidFill>
                  <a:srgbClr val="0000FF"/>
                </a:solidFill>
                <a:latin typeface="-apple-system"/>
              </a:rPr>
              <a:t>极小值点落在可行域边界上即</a:t>
            </a:r>
            <a:r>
              <a:rPr lang="en-US" altLang="zh-CN" sz="1800" dirty="0">
                <a:solidFill>
                  <a:srgbClr val="0000FF"/>
                </a:solidFill>
                <a:latin typeface="-apple-system"/>
              </a:rPr>
              <a:t>g(x)=0</a:t>
            </a:r>
            <a:r>
              <a:rPr lang="zh-CN" altLang="en-US" sz="1800" dirty="0">
                <a:solidFill>
                  <a:srgbClr val="0000FF"/>
                </a:solidFill>
                <a:latin typeface="-apple-system"/>
              </a:rPr>
              <a:t>，类似于等式约束</a:t>
            </a:r>
            <a:endParaRPr lang="zh-CN" altLang="en-US" sz="1800" dirty="0">
              <a:solidFill>
                <a:srgbClr val="0000FF"/>
              </a:solidFill>
            </a:endParaRPr>
          </a:p>
        </p:txBody>
      </p:sp>
      <p:sp>
        <p:nvSpPr>
          <p:cNvPr id="4" name="矩形 3"/>
          <p:cNvSpPr/>
          <p:nvPr/>
        </p:nvSpPr>
        <p:spPr>
          <a:xfrm>
            <a:off x="908723" y="6182387"/>
            <a:ext cx="3663278" cy="646331"/>
          </a:xfrm>
          <a:prstGeom prst="rect">
            <a:avLst/>
          </a:prstGeom>
        </p:spPr>
        <p:txBody>
          <a:bodyPr wrap="square">
            <a:spAutoFit/>
          </a:bodyPr>
          <a:lstStyle/>
          <a:p>
            <a:r>
              <a:rPr lang="zh-CN" altLang="en-US" sz="1800" dirty="0">
                <a:solidFill>
                  <a:srgbClr val="0000FF"/>
                </a:solidFill>
                <a:latin typeface="-apple-system"/>
              </a:rPr>
              <a:t>这个时候可行域的限制不起作用，相当于没有约束</a:t>
            </a:r>
            <a:endParaRPr lang="zh-CN" altLang="en-US" sz="1800" dirty="0">
              <a:solidFill>
                <a:srgbClr val="0000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noChangeArrowheads="1"/>
          </p:cNvSpPr>
          <p:nvPr>
            <p:ph type="title"/>
          </p:nvPr>
        </p:nvSpPr>
        <p:spPr>
          <a:xfrm>
            <a:off x="374650" y="0"/>
            <a:ext cx="8437563" cy="1143000"/>
          </a:xfrm>
        </p:spPr>
        <p:txBody>
          <a:bodyPr/>
          <a:lstStyle/>
          <a:p>
            <a:r>
              <a:rPr lang="en-US" altLang="zh-CN" sz="2800" b="1" dirty="0"/>
              <a:t>KKT</a:t>
            </a:r>
            <a:r>
              <a:rPr lang="zh-CN" altLang="en-US" sz="2800" b="1" dirty="0"/>
              <a:t>条件</a:t>
            </a:r>
          </a:p>
        </p:txBody>
      </p:sp>
      <p:graphicFrame>
        <p:nvGraphicFramePr>
          <p:cNvPr id="87043" name="内容占位符 3"/>
          <p:cNvGraphicFramePr>
            <a:graphicFrameLocks noGrp="1" noChangeAspect="1"/>
          </p:cNvGraphicFramePr>
          <p:nvPr>
            <p:ph idx="1"/>
          </p:nvPr>
        </p:nvGraphicFramePr>
        <p:xfrm>
          <a:off x="1223963" y="1239838"/>
          <a:ext cx="6956425" cy="5375275"/>
        </p:xfrm>
        <a:graphic>
          <a:graphicData uri="http://schemas.openxmlformats.org/presentationml/2006/ole">
            <mc:AlternateContent xmlns:mc="http://schemas.openxmlformats.org/markup-compatibility/2006">
              <mc:Choice xmlns:v="urn:schemas-microsoft-com:vml" Requires="v">
                <p:oleObj spid="_x0000_s46211" r:id="rId4" imgW="6496050" imgH="5019675" progId="PBrush">
                  <p:embed/>
                </p:oleObj>
              </mc:Choice>
              <mc:Fallback>
                <p:oleObj r:id="rId4" imgW="6496050" imgH="5019675" progId="PBrush">
                  <p:embed/>
                  <p:pic>
                    <p:nvPicPr>
                      <p:cNvPr id="0" name="图片 46080"/>
                      <p:cNvPicPr>
                        <a:picLocks noGrp="1" noChangeAspect="1"/>
                      </p:cNvPicPr>
                      <p:nvPr/>
                    </p:nvPicPr>
                    <p:blipFill>
                      <a:blip r:embed="rId5"/>
                      <a:stretch>
                        <a:fillRect/>
                      </a:stretch>
                    </p:blipFill>
                    <p:spPr>
                      <a:xfrm>
                        <a:off x="1223963" y="1239838"/>
                        <a:ext cx="6956425" cy="5375275"/>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D3584F15-54F4-4D52-9FF5-5C379FD7D59B}" type="slidenum">
              <a:rPr lang="zh-CN" altLang="zh-CN" smtClean="0"/>
              <a:t>53</a:t>
            </a:fld>
            <a:endParaRPr lang="zh-CN"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067" name="内容占位符 3"/>
          <p:cNvGraphicFramePr>
            <a:graphicFrameLocks noGrp="1" noChangeAspect="1"/>
          </p:cNvGraphicFramePr>
          <p:nvPr>
            <p:ph idx="1"/>
            <p:extLst>
              <p:ext uri="{D42A27DB-BD31-4B8C-83A1-F6EECF244321}">
                <p14:modId xmlns:p14="http://schemas.microsoft.com/office/powerpoint/2010/main" val="2622760868"/>
              </p:ext>
            </p:extLst>
          </p:nvPr>
        </p:nvGraphicFramePr>
        <p:xfrm>
          <a:off x="2082923" y="2529010"/>
          <a:ext cx="7123112" cy="4351337"/>
        </p:xfrm>
        <a:graphic>
          <a:graphicData uri="http://schemas.openxmlformats.org/presentationml/2006/ole">
            <mc:AlternateContent xmlns:mc="http://schemas.openxmlformats.org/markup-compatibility/2006">
              <mc:Choice xmlns:v="urn:schemas-microsoft-com:vml" Requires="v">
                <p:oleObj spid="_x0000_s47235" r:id="rId3" imgW="6115050" imgH="3733800" progId="PBrush">
                  <p:embed/>
                </p:oleObj>
              </mc:Choice>
              <mc:Fallback>
                <p:oleObj r:id="rId3" imgW="6115050" imgH="3733800" progId="PBrush">
                  <p:embed/>
                  <p:pic>
                    <p:nvPicPr>
                      <p:cNvPr id="0" name="图片 47104"/>
                      <p:cNvPicPr>
                        <a:picLocks noGrp="1" noChangeAspect="1"/>
                      </p:cNvPicPr>
                      <p:nvPr/>
                    </p:nvPicPr>
                    <p:blipFill>
                      <a:blip r:embed="rId4"/>
                      <a:stretch>
                        <a:fillRect/>
                      </a:stretch>
                    </p:blipFill>
                    <p:spPr>
                      <a:xfrm>
                        <a:off x="2082923" y="2529010"/>
                        <a:ext cx="7123112" cy="4351337"/>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DAED76D3-E1B0-4050-85B6-0735AEF53FE3}" type="slidenum">
              <a:rPr lang="zh-CN" altLang="zh-CN" smtClean="0"/>
              <a:t>54</a:t>
            </a:fld>
            <a:endParaRPr lang="zh-CN" altLang="zh-CN"/>
          </a:p>
        </p:txBody>
      </p:sp>
      <p:sp>
        <p:nvSpPr>
          <p:cNvPr id="6" name="矩形 5"/>
          <p:cNvSpPr/>
          <p:nvPr/>
        </p:nvSpPr>
        <p:spPr>
          <a:xfrm>
            <a:off x="5660187" y="2605910"/>
            <a:ext cx="1420582" cy="461665"/>
          </a:xfrm>
          <a:prstGeom prst="rect">
            <a:avLst/>
          </a:prstGeom>
        </p:spPr>
        <p:txBody>
          <a:bodyPr wrap="none">
            <a:spAutoFit/>
          </a:bodyPr>
          <a:lstStyle/>
          <a:p>
            <a:r>
              <a:rPr lang="zh-CN" altLang="en-US" sz="2400" dirty="0">
                <a:solidFill>
                  <a:srgbClr val="FF0000"/>
                </a:solidFill>
              </a:rPr>
              <a:t>无效约束</a:t>
            </a:r>
          </a:p>
        </p:txBody>
      </p:sp>
      <p:sp>
        <p:nvSpPr>
          <p:cNvPr id="7" name="矩形 6"/>
          <p:cNvSpPr/>
          <p:nvPr/>
        </p:nvSpPr>
        <p:spPr>
          <a:xfrm>
            <a:off x="5664997" y="4473845"/>
            <a:ext cx="1415772" cy="461665"/>
          </a:xfrm>
          <a:prstGeom prst="rect">
            <a:avLst/>
          </a:prstGeom>
        </p:spPr>
        <p:txBody>
          <a:bodyPr wrap="none">
            <a:spAutoFit/>
          </a:bodyPr>
          <a:lstStyle/>
          <a:p>
            <a:r>
              <a:rPr lang="zh-CN" altLang="en-US" sz="2400" dirty="0">
                <a:solidFill>
                  <a:srgbClr val="FF0000"/>
                </a:solidFill>
              </a:rPr>
              <a:t>有效约束</a:t>
            </a:r>
          </a:p>
        </p:txBody>
      </p:sp>
      <p:pic>
        <p:nvPicPr>
          <p:cNvPr id="4" name="图片 3">
            <a:extLst>
              <a:ext uri="{FF2B5EF4-FFF2-40B4-BE49-F238E27FC236}">
                <a16:creationId xmlns:a16="http://schemas.microsoft.com/office/drawing/2014/main" id="{C1A0AD88-AAF8-4725-AC0A-9612C98F54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934903" cy="2591162"/>
          </a:xfrm>
          <a:prstGeom prst="rect">
            <a:avLst/>
          </a:prstGeom>
        </p:spPr>
      </p:pic>
      <p:sp>
        <p:nvSpPr>
          <p:cNvPr id="88066" name="标题 1"/>
          <p:cNvSpPr>
            <a:spLocks noGrp="1" noChangeArrowheads="1"/>
          </p:cNvSpPr>
          <p:nvPr>
            <p:ph type="title"/>
          </p:nvPr>
        </p:nvSpPr>
        <p:spPr/>
        <p:txBody>
          <a:bodyPr/>
          <a:lstStyle/>
          <a:p>
            <a:r>
              <a:rPr lang="en-US" altLang="zh-CN" sz="3200" b="1" dirty="0"/>
              <a:t>                KKT</a:t>
            </a:r>
            <a:r>
              <a:rPr lang="zh-CN" altLang="en-US" sz="3200" b="1" dirty="0"/>
              <a:t>条件概括了这两种情况</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noChangeArrowheads="1"/>
          </p:cNvSpPr>
          <p:nvPr>
            <p:ph type="title"/>
          </p:nvPr>
        </p:nvSpPr>
        <p:spPr>
          <a:xfrm>
            <a:off x="479234" y="0"/>
            <a:ext cx="8229600" cy="1143000"/>
          </a:xfrm>
        </p:spPr>
        <p:txBody>
          <a:bodyPr/>
          <a:lstStyle/>
          <a:p>
            <a:r>
              <a:rPr lang="zh-CN" altLang="en-US" sz="3600" b="1" dirty="0"/>
              <a:t>多个不等式约束的KKT条件</a:t>
            </a:r>
          </a:p>
        </p:txBody>
      </p:sp>
      <p:graphicFrame>
        <p:nvGraphicFramePr>
          <p:cNvPr id="89091" name="内容占位符 3"/>
          <p:cNvGraphicFramePr>
            <a:graphicFrameLocks noGrp="1" noChangeAspect="1"/>
          </p:cNvGraphicFramePr>
          <p:nvPr>
            <p:ph idx="1"/>
          </p:nvPr>
        </p:nvGraphicFramePr>
        <p:xfrm>
          <a:off x="1062038" y="1331913"/>
          <a:ext cx="6864350" cy="5143500"/>
        </p:xfrm>
        <a:graphic>
          <a:graphicData uri="http://schemas.openxmlformats.org/presentationml/2006/ole">
            <mc:AlternateContent xmlns:mc="http://schemas.openxmlformats.org/markup-compatibility/2006">
              <mc:Choice xmlns:v="urn:schemas-microsoft-com:vml" Requires="v">
                <p:oleObj spid="_x0000_s48259" r:id="rId3" imgW="6496050" imgH="4867275" progId="PBrush">
                  <p:embed/>
                </p:oleObj>
              </mc:Choice>
              <mc:Fallback>
                <p:oleObj r:id="rId3" imgW="6496050" imgH="4867275" progId="PBrush">
                  <p:embed/>
                  <p:pic>
                    <p:nvPicPr>
                      <p:cNvPr id="0" name="图片 48128"/>
                      <p:cNvPicPr>
                        <a:picLocks noGrp="1" noChangeAspect="1"/>
                      </p:cNvPicPr>
                      <p:nvPr/>
                    </p:nvPicPr>
                    <p:blipFill>
                      <a:blip r:embed="rId4"/>
                      <a:stretch>
                        <a:fillRect/>
                      </a:stretch>
                    </p:blipFill>
                    <p:spPr>
                      <a:xfrm>
                        <a:off x="1062038" y="1331913"/>
                        <a:ext cx="6864350" cy="5143500"/>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8370D16C-07F8-4E59-AC41-C260E5734B35}" type="slidenum">
              <a:rPr lang="zh-CN" altLang="zh-CN" smtClean="0"/>
              <a:t>55</a:t>
            </a:fld>
            <a:endParaRPr lang="zh-CN"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noChangeArrowheads="1"/>
          </p:cNvSpPr>
          <p:nvPr>
            <p:ph type="title"/>
          </p:nvPr>
        </p:nvSpPr>
        <p:spPr>
          <a:xfrm>
            <a:off x="479234" y="0"/>
            <a:ext cx="8229600" cy="1143000"/>
          </a:xfrm>
        </p:spPr>
        <p:txBody>
          <a:bodyPr/>
          <a:lstStyle/>
          <a:p>
            <a:r>
              <a:rPr lang="zh-CN" altLang="en-US" sz="3200" b="1" dirty="0"/>
              <a:t>多个等式、不等式约束的KKT条件</a:t>
            </a:r>
          </a:p>
        </p:txBody>
      </p:sp>
      <p:graphicFrame>
        <p:nvGraphicFramePr>
          <p:cNvPr id="90115" name="内容占位符 3"/>
          <p:cNvGraphicFramePr>
            <a:graphicFrameLocks noGrp="1" noChangeAspect="1"/>
          </p:cNvGraphicFramePr>
          <p:nvPr>
            <p:ph idx="1"/>
          </p:nvPr>
        </p:nvGraphicFramePr>
        <p:xfrm>
          <a:off x="1122363" y="1296988"/>
          <a:ext cx="6924675" cy="5294312"/>
        </p:xfrm>
        <a:graphic>
          <a:graphicData uri="http://schemas.openxmlformats.org/presentationml/2006/ole">
            <mc:AlternateContent xmlns:mc="http://schemas.openxmlformats.org/markup-compatibility/2006">
              <mc:Choice xmlns:v="urn:schemas-microsoft-com:vml" Requires="v">
                <p:oleObj spid="_x0000_s49283" r:id="rId3" imgW="6515100" imgH="4981575" progId="PBrush">
                  <p:embed/>
                </p:oleObj>
              </mc:Choice>
              <mc:Fallback>
                <p:oleObj r:id="rId3" imgW="6515100" imgH="4981575" progId="PBrush">
                  <p:embed/>
                  <p:pic>
                    <p:nvPicPr>
                      <p:cNvPr id="0" name="图片 49152"/>
                      <p:cNvPicPr>
                        <a:picLocks noGrp="1" noChangeAspect="1"/>
                      </p:cNvPicPr>
                      <p:nvPr/>
                    </p:nvPicPr>
                    <p:blipFill>
                      <a:blip r:embed="rId4"/>
                      <a:stretch>
                        <a:fillRect/>
                      </a:stretch>
                    </p:blipFill>
                    <p:spPr>
                      <a:xfrm>
                        <a:off x="1122363" y="1296988"/>
                        <a:ext cx="6924675" cy="5294312"/>
                      </a:xfrm>
                      <a:prstGeom prst="rect">
                        <a:avLst/>
                      </a:prstGeom>
                      <a:noFill/>
                      <a:ln w="9525">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2E48BC01-3E03-47EE-B266-C30DA20E0C36}" type="slidenum">
              <a:rPr lang="zh-CN" altLang="zh-CN" smtClean="0"/>
              <a:t>56</a:t>
            </a:fld>
            <a:endParaRPr lang="zh-CN" alt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noChangeArrowheads="1"/>
          </p:cNvSpPr>
          <p:nvPr>
            <p:ph type="title"/>
          </p:nvPr>
        </p:nvSpPr>
        <p:spPr/>
        <p:txBody>
          <a:bodyPr/>
          <a:lstStyle/>
          <a:p>
            <a:r>
              <a:rPr lang="zh-CN" altLang="en-US" sz="3600" b="1" dirty="0"/>
              <a:t>拉格朗日乘子法求解</a:t>
            </a:r>
          </a:p>
        </p:txBody>
      </p:sp>
      <p:graphicFrame>
        <p:nvGraphicFramePr>
          <p:cNvPr id="91139" name="内容占位符 3"/>
          <p:cNvGraphicFramePr>
            <a:graphicFrameLocks noGrp="1" noChangeAspect="1"/>
          </p:cNvGraphicFramePr>
          <p:nvPr>
            <p:ph idx="1"/>
          </p:nvPr>
        </p:nvGraphicFramePr>
        <p:xfrm>
          <a:off x="966788" y="1584325"/>
          <a:ext cx="7173912" cy="3538538"/>
        </p:xfrm>
        <a:graphic>
          <a:graphicData uri="http://schemas.openxmlformats.org/presentationml/2006/ole">
            <mc:AlternateContent xmlns:mc="http://schemas.openxmlformats.org/markup-compatibility/2006">
              <mc:Choice xmlns:v="urn:schemas-microsoft-com:vml" Requires="v">
                <p:oleObj spid="_x0000_s50307" r:id="rId3" imgW="5619750" imgH="2771775" progId="PBrush">
                  <p:embed/>
                </p:oleObj>
              </mc:Choice>
              <mc:Fallback>
                <p:oleObj r:id="rId3" imgW="5619750" imgH="2771775" progId="PBrush">
                  <p:embed/>
                  <p:pic>
                    <p:nvPicPr>
                      <p:cNvPr id="0" name="图片 50176"/>
                      <p:cNvPicPr>
                        <a:picLocks noGrp="1" noChangeAspect="1"/>
                      </p:cNvPicPr>
                      <p:nvPr/>
                    </p:nvPicPr>
                    <p:blipFill>
                      <a:blip r:embed="rId4"/>
                      <a:stretch>
                        <a:fillRect/>
                      </a:stretch>
                    </p:blipFill>
                    <p:spPr>
                      <a:xfrm>
                        <a:off x="966788" y="1584325"/>
                        <a:ext cx="7173912" cy="3538538"/>
                      </a:xfrm>
                      <a:prstGeom prst="rect">
                        <a:avLst/>
                      </a:prstGeom>
                      <a:noFill/>
                      <a:ln w="38100">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86D893E7-58D3-42E2-8505-02A212F96939}" type="slidenum">
              <a:rPr lang="zh-CN" altLang="zh-CN" smtClean="0"/>
              <a:t>57</a:t>
            </a:fld>
            <a:endParaRPr lang="zh-CN"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noChangeArrowheads="1"/>
          </p:cNvSpPr>
          <p:nvPr>
            <p:ph type="title"/>
          </p:nvPr>
        </p:nvSpPr>
        <p:spPr/>
        <p:txBody>
          <a:bodyPr/>
          <a:lstStyle/>
          <a:p>
            <a:r>
              <a:rPr lang="zh-CN" altLang="en-US" sz="4000" b="1" dirty="0"/>
              <a:t>可行域</a:t>
            </a:r>
          </a:p>
        </p:txBody>
      </p:sp>
      <p:graphicFrame>
        <p:nvGraphicFramePr>
          <p:cNvPr id="92163" name="内容占位符 3"/>
          <p:cNvGraphicFramePr>
            <a:graphicFrameLocks noGrp="1" noChangeAspect="1"/>
          </p:cNvGraphicFramePr>
          <p:nvPr>
            <p:ph idx="1"/>
          </p:nvPr>
        </p:nvGraphicFramePr>
        <p:xfrm>
          <a:off x="915988" y="1503363"/>
          <a:ext cx="7545387" cy="4859337"/>
        </p:xfrm>
        <a:graphic>
          <a:graphicData uri="http://schemas.openxmlformats.org/presentationml/2006/ole">
            <mc:AlternateContent xmlns:mc="http://schemas.openxmlformats.org/markup-compatibility/2006">
              <mc:Choice xmlns:v="urn:schemas-microsoft-com:vml" Requires="v">
                <p:oleObj spid="_x0000_s51331" r:id="rId3" imgW="6419850" imgH="4133850" progId="PBrush">
                  <p:embed/>
                </p:oleObj>
              </mc:Choice>
              <mc:Fallback>
                <p:oleObj r:id="rId3" imgW="6419850" imgH="4133850" progId="PBrush">
                  <p:embed/>
                  <p:pic>
                    <p:nvPicPr>
                      <p:cNvPr id="0" name="图片 51200"/>
                      <p:cNvPicPr>
                        <a:picLocks noGrp="1" noChangeAspect="1"/>
                      </p:cNvPicPr>
                      <p:nvPr/>
                    </p:nvPicPr>
                    <p:blipFill>
                      <a:blip r:embed="rId4"/>
                      <a:stretch>
                        <a:fillRect/>
                      </a:stretch>
                    </p:blipFill>
                    <p:spPr>
                      <a:xfrm>
                        <a:off x="915988" y="1503363"/>
                        <a:ext cx="7545387" cy="4859337"/>
                      </a:xfrm>
                      <a:prstGeom prst="rect">
                        <a:avLst/>
                      </a:prstGeom>
                      <a:noFill/>
                      <a:ln w="38100">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759E974A-C0CA-447B-8067-4D67282F5893}" type="slidenum">
              <a:rPr lang="zh-CN" altLang="zh-CN" smtClean="0"/>
              <a:t>58</a:t>
            </a:fld>
            <a:endParaRPr lang="zh-CN"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187" name="内容占位符 3"/>
          <p:cNvGraphicFramePr>
            <a:graphicFrameLocks noGrp="1" noChangeAspect="1"/>
          </p:cNvGraphicFramePr>
          <p:nvPr>
            <p:ph idx="1"/>
          </p:nvPr>
        </p:nvGraphicFramePr>
        <p:xfrm>
          <a:off x="457200" y="750888"/>
          <a:ext cx="7943850" cy="5632450"/>
        </p:xfrm>
        <a:graphic>
          <a:graphicData uri="http://schemas.openxmlformats.org/presentationml/2006/ole">
            <mc:AlternateContent xmlns:mc="http://schemas.openxmlformats.org/markup-compatibility/2006">
              <mc:Choice xmlns:v="urn:schemas-microsoft-com:vml" Requires="v">
                <p:oleObj spid="_x0000_s52355" r:id="rId3" imgW="6581775" imgH="4667250" progId="PBrush">
                  <p:embed/>
                </p:oleObj>
              </mc:Choice>
              <mc:Fallback>
                <p:oleObj r:id="rId3" imgW="6581775" imgH="4667250" progId="PBrush">
                  <p:embed/>
                  <p:pic>
                    <p:nvPicPr>
                      <p:cNvPr id="0" name="图片 52224"/>
                      <p:cNvPicPr>
                        <a:picLocks noGrp="1" noChangeAspect="1"/>
                      </p:cNvPicPr>
                      <p:nvPr/>
                    </p:nvPicPr>
                    <p:blipFill>
                      <a:blip r:embed="rId4"/>
                      <a:stretch>
                        <a:fillRect/>
                      </a:stretch>
                    </p:blipFill>
                    <p:spPr>
                      <a:xfrm>
                        <a:off x="457200" y="750888"/>
                        <a:ext cx="7943850" cy="5632450"/>
                      </a:xfrm>
                      <a:prstGeom prst="rect">
                        <a:avLst/>
                      </a:prstGeom>
                      <a:noFill/>
                      <a:ln w="38100">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3010CB8B-BD59-4538-A9F0-0499E636B44E}" type="slidenum">
              <a:rPr lang="zh-CN" altLang="zh-CN" smtClean="0"/>
              <a:t>59</a:t>
            </a:fld>
            <a:endParaRPr lang="zh-CN" altLang="zh-CN"/>
          </a:p>
        </p:txBody>
      </p:sp>
      <p:sp>
        <p:nvSpPr>
          <p:cNvPr id="3" name="文本框 2">
            <a:extLst>
              <a:ext uri="{FF2B5EF4-FFF2-40B4-BE49-F238E27FC236}">
                <a16:creationId xmlns:a16="http://schemas.microsoft.com/office/drawing/2014/main" id="{5F725F12-B11D-4B4F-88DD-51A4AA3346CE}"/>
              </a:ext>
            </a:extLst>
          </p:cNvPr>
          <p:cNvSpPr txBox="1"/>
          <p:nvPr/>
        </p:nvSpPr>
        <p:spPr>
          <a:xfrm>
            <a:off x="457200" y="4888523"/>
            <a:ext cx="2039816" cy="523220"/>
          </a:xfrm>
          <a:prstGeom prst="rect">
            <a:avLst/>
          </a:prstGeom>
          <a:noFill/>
        </p:spPr>
        <p:txBody>
          <a:bodyPr wrap="square" rtlCol="0">
            <a:spAutoFit/>
          </a:bodyPr>
          <a:lstStyle/>
          <a:p>
            <a:r>
              <a:rPr lang="zh-CN" altLang="en-US" dirty="0">
                <a:solidFill>
                  <a:srgbClr val="FF0000"/>
                </a:solidFill>
              </a:rPr>
              <a:t>分别求偏导</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noChangeArrowheads="1"/>
          </p:cNvSpPr>
          <p:nvPr>
            <p:ph type="title"/>
          </p:nvPr>
        </p:nvSpPr>
        <p:spPr>
          <a:xfrm>
            <a:off x="457200" y="0"/>
            <a:ext cx="8229600" cy="1143000"/>
          </a:xfrm>
        </p:spPr>
        <p:txBody>
          <a:bodyPr/>
          <a:lstStyle/>
          <a:p>
            <a:r>
              <a:rPr lang="zh-CN" altLang="en-US" sz="4000" b="1" noProof="1">
                <a:sym typeface="+mn-ea"/>
              </a:rPr>
              <a:t>预备知识</a:t>
            </a:r>
            <a:endParaRPr lang="zh-CN" altLang="en-US" sz="4000" b="1" dirty="0"/>
          </a:p>
        </p:txBody>
      </p:sp>
      <p:graphicFrame>
        <p:nvGraphicFramePr>
          <p:cNvPr id="20483" name="内容占位符 3"/>
          <p:cNvGraphicFramePr>
            <a:graphicFrameLocks noGrp="1" noChangeAspect="1"/>
          </p:cNvGraphicFramePr>
          <p:nvPr>
            <p:ph idx="1"/>
          </p:nvPr>
        </p:nvGraphicFramePr>
        <p:xfrm>
          <a:off x="1212850" y="1940288"/>
          <a:ext cx="5691188" cy="493713"/>
        </p:xfrm>
        <a:graphic>
          <a:graphicData uri="http://schemas.openxmlformats.org/presentationml/2006/ole">
            <mc:AlternateContent xmlns:mc="http://schemas.openxmlformats.org/markup-compatibility/2006">
              <mc:Choice xmlns:v="urn:schemas-microsoft-com:vml" Requires="v">
                <p:oleObj spid="_x0000_s4611" r:id="rId3" imgW="5048250" imgH="438150" progId="PBrush">
                  <p:embed/>
                </p:oleObj>
              </mc:Choice>
              <mc:Fallback>
                <p:oleObj r:id="rId3" imgW="5048250" imgH="438150" progId="PBrush">
                  <p:embed/>
                  <p:pic>
                    <p:nvPicPr>
                      <p:cNvPr id="0" name="图片 4096"/>
                      <p:cNvPicPr>
                        <a:picLocks noGrp="1" noChangeAspect="1"/>
                      </p:cNvPicPr>
                      <p:nvPr/>
                    </p:nvPicPr>
                    <p:blipFill>
                      <a:blip r:embed="rId4"/>
                      <a:stretch>
                        <a:fillRect/>
                      </a:stretch>
                    </p:blipFill>
                    <p:spPr>
                      <a:xfrm>
                        <a:off x="1212850" y="1940288"/>
                        <a:ext cx="5691188" cy="493713"/>
                      </a:xfrm>
                      <a:prstGeom prst="rect">
                        <a:avLst/>
                      </a:prstGeom>
                      <a:noFill/>
                      <a:ln w="38100">
                        <a:noFill/>
                      </a:ln>
                    </p:spPr>
                  </p:pic>
                </p:oleObj>
              </mc:Fallback>
            </mc:AlternateContent>
          </a:graphicData>
        </a:graphic>
      </p:graphicFrame>
      <p:graphicFrame>
        <p:nvGraphicFramePr>
          <p:cNvPr id="20484" name="对象 5"/>
          <p:cNvGraphicFramePr/>
          <p:nvPr/>
        </p:nvGraphicFramePr>
        <p:xfrm>
          <a:off x="136525" y="2530838"/>
          <a:ext cx="8782050" cy="642938"/>
        </p:xfrm>
        <a:graphic>
          <a:graphicData uri="http://schemas.openxmlformats.org/presentationml/2006/ole">
            <mc:AlternateContent xmlns:mc="http://schemas.openxmlformats.org/markup-compatibility/2006">
              <mc:Choice xmlns:v="urn:schemas-microsoft-com:vml" Requires="v">
                <p:oleObj spid="_x0000_s4612" r:id="rId5" imgW="8105775" imgH="571500" progId="PBrush">
                  <p:embed/>
                </p:oleObj>
              </mc:Choice>
              <mc:Fallback>
                <p:oleObj r:id="rId5" imgW="8105775" imgH="571500" progId="PBrush">
                  <p:embed/>
                  <p:pic>
                    <p:nvPicPr>
                      <p:cNvPr id="0" name="图片 4097"/>
                      <p:cNvPicPr/>
                      <p:nvPr/>
                    </p:nvPicPr>
                    <p:blipFill>
                      <a:blip r:embed="rId6"/>
                      <a:stretch>
                        <a:fillRect/>
                      </a:stretch>
                    </p:blipFill>
                    <p:spPr>
                      <a:xfrm>
                        <a:off x="136525" y="2530838"/>
                        <a:ext cx="8782050" cy="642938"/>
                      </a:xfrm>
                      <a:prstGeom prst="rect">
                        <a:avLst/>
                      </a:prstGeom>
                      <a:noFill/>
                      <a:ln w="38100">
                        <a:noFill/>
                      </a:ln>
                    </p:spPr>
                  </p:pic>
                </p:oleObj>
              </mc:Fallback>
            </mc:AlternateContent>
          </a:graphicData>
        </a:graphic>
      </p:graphicFrame>
      <p:sp>
        <p:nvSpPr>
          <p:cNvPr id="20485" name="文本框 14"/>
          <p:cNvSpPr txBox="1">
            <a:spLocks noChangeArrowheads="1"/>
          </p:cNvSpPr>
          <p:nvPr/>
        </p:nvSpPr>
        <p:spPr bwMode="auto">
          <a:xfrm>
            <a:off x="592138" y="1333863"/>
            <a:ext cx="3657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0000FF"/>
                </a:solidFill>
                <a:latin typeface="Times New Roman" panose="02020603050405020304" pitchFamily="18" charset="0"/>
              </a:rPr>
              <a:t>Taylor series 泰勒展开</a:t>
            </a:r>
          </a:p>
        </p:txBody>
      </p:sp>
      <p:graphicFrame>
        <p:nvGraphicFramePr>
          <p:cNvPr id="20486" name="对象 4"/>
          <p:cNvGraphicFramePr/>
          <p:nvPr/>
        </p:nvGraphicFramePr>
        <p:xfrm>
          <a:off x="787400" y="4031026"/>
          <a:ext cx="2717800" cy="1970087"/>
        </p:xfrm>
        <a:graphic>
          <a:graphicData uri="http://schemas.openxmlformats.org/presentationml/2006/ole">
            <mc:AlternateContent xmlns:mc="http://schemas.openxmlformats.org/markup-compatibility/2006">
              <mc:Choice xmlns:v="urn:schemas-microsoft-com:vml" Requires="v">
                <p:oleObj spid="_x0000_s4613" r:id="rId7" imgW="2228850" imgH="1571625" progId="PBrush">
                  <p:embed/>
                </p:oleObj>
              </mc:Choice>
              <mc:Fallback>
                <p:oleObj r:id="rId7" imgW="2228850" imgH="1571625" progId="PBrush">
                  <p:embed/>
                  <p:pic>
                    <p:nvPicPr>
                      <p:cNvPr id="0" name="图片 4098"/>
                      <p:cNvPicPr/>
                      <p:nvPr/>
                    </p:nvPicPr>
                    <p:blipFill>
                      <a:blip r:embed="rId8"/>
                      <a:stretch>
                        <a:fillRect/>
                      </a:stretch>
                    </p:blipFill>
                    <p:spPr>
                      <a:xfrm>
                        <a:off x="787400" y="4031026"/>
                        <a:ext cx="2717800" cy="1970087"/>
                      </a:xfrm>
                      <a:prstGeom prst="rect">
                        <a:avLst/>
                      </a:prstGeom>
                      <a:noFill/>
                      <a:ln w="38100">
                        <a:noFill/>
                      </a:ln>
                    </p:spPr>
                  </p:pic>
                </p:oleObj>
              </mc:Fallback>
            </mc:AlternateContent>
          </a:graphicData>
        </a:graphic>
      </p:graphicFrame>
      <p:graphicFrame>
        <p:nvGraphicFramePr>
          <p:cNvPr id="20487" name="对象 6"/>
          <p:cNvGraphicFramePr/>
          <p:nvPr/>
        </p:nvGraphicFramePr>
        <p:xfrm>
          <a:off x="4211638" y="4155800"/>
          <a:ext cx="4475162" cy="1784350"/>
        </p:xfrm>
        <a:graphic>
          <a:graphicData uri="http://schemas.openxmlformats.org/presentationml/2006/ole">
            <mc:AlternateContent xmlns:mc="http://schemas.openxmlformats.org/markup-compatibility/2006">
              <mc:Choice xmlns:v="urn:schemas-microsoft-com:vml" Requires="v">
                <p:oleObj spid="_x0000_s4614" r:id="rId9" imgW="3733800" imgH="1323975" progId="PBrush">
                  <p:embed/>
                </p:oleObj>
              </mc:Choice>
              <mc:Fallback>
                <p:oleObj r:id="rId9" imgW="3733800" imgH="1323975" progId="PBrush">
                  <p:embed/>
                  <p:pic>
                    <p:nvPicPr>
                      <p:cNvPr id="0" name="图片 4099"/>
                      <p:cNvPicPr/>
                      <p:nvPr/>
                    </p:nvPicPr>
                    <p:blipFill>
                      <a:blip r:embed="rId10"/>
                      <a:stretch>
                        <a:fillRect/>
                      </a:stretch>
                    </p:blipFill>
                    <p:spPr>
                      <a:xfrm>
                        <a:off x="4211638" y="4155800"/>
                        <a:ext cx="4475162" cy="1784350"/>
                      </a:xfrm>
                      <a:prstGeom prst="rect">
                        <a:avLst/>
                      </a:prstGeom>
                      <a:noFill/>
                      <a:ln w="38100">
                        <a:noFill/>
                      </a:ln>
                    </p:spPr>
                  </p:pic>
                </p:oleObj>
              </mc:Fallback>
            </mc:AlternateContent>
          </a:graphicData>
        </a:graphic>
      </p:graphicFrame>
      <p:sp>
        <p:nvSpPr>
          <p:cNvPr id="20488" name="文本框 3"/>
          <p:cNvSpPr txBox="1">
            <a:spLocks noChangeArrowheads="1"/>
          </p:cNvSpPr>
          <p:nvPr/>
        </p:nvSpPr>
        <p:spPr bwMode="auto">
          <a:xfrm>
            <a:off x="534988" y="3597638"/>
            <a:ext cx="2392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0000FF"/>
                </a:solidFill>
                <a:latin typeface="Times New Roman" panose="02020603050405020304" pitchFamily="18" charset="0"/>
              </a:rPr>
              <a:t>Gradient 梯度</a:t>
            </a:r>
          </a:p>
        </p:txBody>
      </p:sp>
      <p:sp>
        <p:nvSpPr>
          <p:cNvPr id="20489" name="文本框 3"/>
          <p:cNvSpPr txBox="1">
            <a:spLocks noChangeArrowheads="1"/>
          </p:cNvSpPr>
          <p:nvPr/>
        </p:nvSpPr>
        <p:spPr bwMode="auto">
          <a:xfrm>
            <a:off x="4485055" y="3592393"/>
            <a:ext cx="29290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zh-CN" altLang="en-US" sz="2800" dirty="0">
                <a:solidFill>
                  <a:srgbClr val="0000FF"/>
                </a:solidFill>
                <a:latin typeface="Times New Roman" panose="02020603050405020304" pitchFamily="18" charset="0"/>
              </a:rPr>
              <a:t>Hessian </a:t>
            </a:r>
            <a:r>
              <a:rPr lang="zh-CN" altLang="en-US" sz="2800" dirty="0">
                <a:solidFill>
                  <a:srgbClr val="0000FF"/>
                </a:solidFill>
              </a:rPr>
              <a:t>海森矩阵</a:t>
            </a:r>
            <a:endParaRPr lang="zh-CN" altLang="en-US" sz="2800" dirty="0">
              <a:solidFill>
                <a:srgbClr val="0000FF"/>
              </a:solidFill>
              <a:latin typeface="Times New Roman" panose="02020603050405020304" pitchFamily="18" charset="0"/>
            </a:endParaRPr>
          </a:p>
        </p:txBody>
      </p:sp>
      <p:cxnSp>
        <p:nvCxnSpPr>
          <p:cNvPr id="3" name="直接连接符 2"/>
          <p:cNvCxnSpPr/>
          <p:nvPr/>
        </p:nvCxnSpPr>
        <p:spPr>
          <a:xfrm>
            <a:off x="2147888" y="3175363"/>
            <a:ext cx="639762"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4" name="直接连接符 3"/>
          <p:cNvCxnSpPr/>
          <p:nvPr/>
        </p:nvCxnSpPr>
        <p:spPr>
          <a:xfrm>
            <a:off x="5522913" y="3180126"/>
            <a:ext cx="769937"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2" name="灯片编号占位符 1"/>
          <p:cNvSpPr>
            <a:spLocks noGrp="1"/>
          </p:cNvSpPr>
          <p:nvPr>
            <p:ph type="sldNum" sz="quarter" idx="12"/>
          </p:nvPr>
        </p:nvSpPr>
        <p:spPr/>
        <p:txBody>
          <a:bodyPr/>
          <a:lstStyle/>
          <a:p>
            <a:pPr>
              <a:defRPr/>
            </a:pPr>
            <a:fld id="{265F842E-4252-4DF6-B5BC-327ECA3E83DF}" type="slidenum">
              <a:rPr lang="zh-CN" altLang="zh-CN" smtClean="0"/>
              <a:t>6</a:t>
            </a:fld>
            <a:endParaRPr lang="zh-CN" altLang="zh-C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4211" name="内容占位符 3"/>
          <p:cNvGraphicFramePr>
            <a:graphicFrameLocks noGrp="1" noChangeAspect="1"/>
          </p:cNvGraphicFramePr>
          <p:nvPr>
            <p:ph idx="1"/>
          </p:nvPr>
        </p:nvGraphicFramePr>
        <p:xfrm>
          <a:off x="457200" y="1055688"/>
          <a:ext cx="8207375" cy="4605337"/>
        </p:xfrm>
        <a:graphic>
          <a:graphicData uri="http://schemas.openxmlformats.org/presentationml/2006/ole">
            <mc:AlternateContent xmlns:mc="http://schemas.openxmlformats.org/markup-compatibility/2006">
              <mc:Choice xmlns:v="urn:schemas-microsoft-com:vml" Requires="v">
                <p:oleObj spid="_x0000_s53379" r:id="rId3" imgW="6619875" imgH="3714750" progId="PBrush">
                  <p:embed/>
                </p:oleObj>
              </mc:Choice>
              <mc:Fallback>
                <p:oleObj r:id="rId3" imgW="6619875" imgH="3714750" progId="PBrush">
                  <p:embed/>
                  <p:pic>
                    <p:nvPicPr>
                      <p:cNvPr id="0" name="图片 53248"/>
                      <p:cNvPicPr>
                        <a:picLocks noGrp="1" noChangeAspect="1"/>
                      </p:cNvPicPr>
                      <p:nvPr/>
                    </p:nvPicPr>
                    <p:blipFill>
                      <a:blip r:embed="rId4"/>
                      <a:stretch>
                        <a:fillRect/>
                      </a:stretch>
                    </p:blipFill>
                    <p:spPr>
                      <a:xfrm>
                        <a:off x="457200" y="1055688"/>
                        <a:ext cx="8207375" cy="4605337"/>
                      </a:xfrm>
                      <a:prstGeom prst="rect">
                        <a:avLst/>
                      </a:prstGeom>
                      <a:noFill/>
                      <a:ln w="38100">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99328836-16FA-4CA8-8E94-AB3B2054280F}" type="slidenum">
              <a:rPr lang="zh-CN" altLang="zh-CN" smtClean="0"/>
              <a:t>60</a:t>
            </a:fld>
            <a:endParaRPr lang="zh-CN"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noChangeArrowheads="1"/>
          </p:cNvSpPr>
          <p:nvPr>
            <p:ph type="title"/>
          </p:nvPr>
        </p:nvSpPr>
        <p:spPr>
          <a:xfrm>
            <a:off x="313656" y="0"/>
            <a:ext cx="8450262" cy="1143000"/>
          </a:xfrm>
        </p:spPr>
        <p:txBody>
          <a:bodyPr/>
          <a:lstStyle/>
          <a:p>
            <a:r>
              <a:rPr lang="zh-CN" altLang="en-US" sz="3600" b="1" dirty="0"/>
              <a:t>另一种解法</a:t>
            </a:r>
          </a:p>
        </p:txBody>
      </p:sp>
      <p:graphicFrame>
        <p:nvGraphicFramePr>
          <p:cNvPr id="95235" name="内容占位符 3"/>
          <p:cNvGraphicFramePr>
            <a:graphicFrameLocks noGrp="1" noChangeAspect="1"/>
          </p:cNvGraphicFramePr>
          <p:nvPr>
            <p:ph idx="1"/>
          </p:nvPr>
        </p:nvGraphicFramePr>
        <p:xfrm>
          <a:off x="712788" y="1417638"/>
          <a:ext cx="7499350" cy="5376862"/>
        </p:xfrm>
        <a:graphic>
          <a:graphicData uri="http://schemas.openxmlformats.org/presentationml/2006/ole">
            <mc:AlternateContent xmlns:mc="http://schemas.openxmlformats.org/markup-compatibility/2006">
              <mc:Choice xmlns:v="urn:schemas-microsoft-com:vml" Requires="v">
                <p:oleObj spid="_x0000_s54403" r:id="rId3" imgW="6657975" imgH="4772025" progId="PBrush">
                  <p:embed/>
                </p:oleObj>
              </mc:Choice>
              <mc:Fallback>
                <p:oleObj r:id="rId3" imgW="6657975" imgH="4772025" progId="PBrush">
                  <p:embed/>
                  <p:pic>
                    <p:nvPicPr>
                      <p:cNvPr id="0" name="图片 54272"/>
                      <p:cNvPicPr>
                        <a:picLocks noGrp="1" noChangeAspect="1"/>
                      </p:cNvPicPr>
                      <p:nvPr/>
                    </p:nvPicPr>
                    <p:blipFill>
                      <a:blip r:embed="rId4"/>
                      <a:stretch>
                        <a:fillRect/>
                      </a:stretch>
                    </p:blipFill>
                    <p:spPr>
                      <a:xfrm>
                        <a:off x="712788" y="1417638"/>
                        <a:ext cx="7499350" cy="5376862"/>
                      </a:xfrm>
                      <a:prstGeom prst="rect">
                        <a:avLst/>
                      </a:prstGeom>
                      <a:noFill/>
                      <a:ln w="38100">
                        <a:noFill/>
                      </a:ln>
                    </p:spPr>
                  </p:pic>
                </p:oleObj>
              </mc:Fallback>
            </mc:AlternateContent>
          </a:graphicData>
        </a:graphic>
      </p:graphicFrame>
      <p:cxnSp>
        <p:nvCxnSpPr>
          <p:cNvPr id="2" name="直接连接符 1"/>
          <p:cNvCxnSpPr/>
          <p:nvPr/>
        </p:nvCxnSpPr>
        <p:spPr>
          <a:xfrm>
            <a:off x="2339975" y="2200275"/>
            <a:ext cx="2422525" cy="0"/>
          </a:xfrm>
          <a:prstGeom prst="line">
            <a:avLst/>
          </a:prstGeom>
          <a:ln>
            <a:solidFill>
              <a:srgbClr val="FF3300"/>
            </a:solidFill>
          </a:ln>
        </p:spPr>
        <p:style>
          <a:lnRef idx="2">
            <a:schemeClr val="dk1"/>
          </a:lnRef>
          <a:fillRef idx="0">
            <a:schemeClr val="dk1"/>
          </a:fillRef>
          <a:effectRef idx="1">
            <a:schemeClr val="dk1"/>
          </a:effectRef>
          <a:fontRef idx="minor">
            <a:schemeClr val="tx1"/>
          </a:fontRef>
        </p:style>
      </p:cxnSp>
      <p:sp>
        <p:nvSpPr>
          <p:cNvPr id="3" name="灯片编号占位符 2"/>
          <p:cNvSpPr>
            <a:spLocks noGrp="1"/>
          </p:cNvSpPr>
          <p:nvPr>
            <p:ph type="sldNum" sz="quarter" idx="12"/>
          </p:nvPr>
        </p:nvSpPr>
        <p:spPr/>
        <p:txBody>
          <a:bodyPr/>
          <a:lstStyle/>
          <a:p>
            <a:pPr>
              <a:defRPr/>
            </a:pPr>
            <a:fld id="{155970BD-87E6-4232-A0E3-8C154C07C88E}" type="slidenum">
              <a:rPr lang="zh-CN" altLang="zh-CN" smtClean="0"/>
              <a:t>61</a:t>
            </a:fld>
            <a:endParaRPr lang="zh-CN" altLang="zh-CN"/>
          </a:p>
        </p:txBody>
      </p:sp>
      <p:sp>
        <p:nvSpPr>
          <p:cNvPr id="6" name="矩形 5"/>
          <p:cNvSpPr/>
          <p:nvPr/>
        </p:nvSpPr>
        <p:spPr>
          <a:xfrm>
            <a:off x="5137428" y="1803158"/>
            <a:ext cx="2441694" cy="430887"/>
          </a:xfrm>
          <a:prstGeom prst="rect">
            <a:avLst/>
          </a:prstGeom>
        </p:spPr>
        <p:txBody>
          <a:bodyPr wrap="none">
            <a:spAutoFit/>
          </a:bodyPr>
          <a:lstStyle/>
          <a:p>
            <a:r>
              <a:rPr lang="zh-CN" altLang="en-US" sz="2200" dirty="0">
                <a:solidFill>
                  <a:srgbClr val="FF0000"/>
                </a:solidFill>
              </a:rPr>
              <a:t>拉格朗日对偶函数</a:t>
            </a:r>
          </a:p>
        </p:txBody>
      </p:sp>
      <p:cxnSp>
        <p:nvCxnSpPr>
          <p:cNvPr id="7" name="直接连接符 6">
            <a:extLst>
              <a:ext uri="{FF2B5EF4-FFF2-40B4-BE49-F238E27FC236}">
                <a16:creationId xmlns:a16="http://schemas.microsoft.com/office/drawing/2014/main" id="{6D177D93-424E-4777-B858-A9607275509F}"/>
              </a:ext>
            </a:extLst>
          </p:cNvPr>
          <p:cNvCxnSpPr/>
          <p:nvPr/>
        </p:nvCxnSpPr>
        <p:spPr>
          <a:xfrm>
            <a:off x="2688527" y="5655273"/>
            <a:ext cx="1459064" cy="14007"/>
          </a:xfrm>
          <a:prstGeom prst="line">
            <a:avLst/>
          </a:prstGeom>
          <a:ln>
            <a:solidFill>
              <a:srgbClr val="FF3300"/>
            </a:solidFill>
          </a:ln>
        </p:spPr>
        <p:style>
          <a:lnRef idx="2">
            <a:schemeClr val="dk1"/>
          </a:lnRef>
          <a:fillRef idx="0">
            <a:schemeClr val="dk1"/>
          </a:fillRef>
          <a:effectRef idx="1">
            <a:schemeClr val="dk1"/>
          </a:effectRef>
          <a:fontRef idx="minor">
            <a:schemeClr val="tx1"/>
          </a:fontRef>
        </p:style>
      </p:cxnSp>
      <p:sp>
        <p:nvSpPr>
          <p:cNvPr id="8" name="文本框 7">
            <a:extLst>
              <a:ext uri="{FF2B5EF4-FFF2-40B4-BE49-F238E27FC236}">
                <a16:creationId xmlns:a16="http://schemas.microsoft.com/office/drawing/2014/main" id="{00B7569D-05BB-4503-BADC-9CF2B5D8992C}"/>
              </a:ext>
            </a:extLst>
          </p:cNvPr>
          <p:cNvSpPr txBox="1"/>
          <p:nvPr/>
        </p:nvSpPr>
        <p:spPr>
          <a:xfrm>
            <a:off x="86738" y="3458228"/>
            <a:ext cx="2601789" cy="523220"/>
          </a:xfrm>
          <a:prstGeom prst="rect">
            <a:avLst/>
          </a:prstGeom>
          <a:noFill/>
        </p:spPr>
        <p:txBody>
          <a:bodyPr wrap="square" rtlCol="0">
            <a:spAutoFit/>
          </a:bodyPr>
          <a:lstStyle/>
          <a:p>
            <a:r>
              <a:rPr lang="zh-CN" altLang="en-US" dirty="0">
                <a:solidFill>
                  <a:srgbClr val="FF0000"/>
                </a:solidFill>
              </a:rPr>
              <a:t>求偏导用</a:t>
            </a:r>
            <a:r>
              <a:rPr lang="en-US" altLang="zh-CN" dirty="0">
                <a:solidFill>
                  <a:srgbClr val="FF0000"/>
                </a:solidFill>
              </a:rPr>
              <a:t>λ</a:t>
            </a:r>
            <a:r>
              <a:rPr lang="zh-CN" altLang="en-US" dirty="0">
                <a:solidFill>
                  <a:srgbClr val="FF0000"/>
                </a:solidFill>
              </a:rPr>
              <a:t>表示</a:t>
            </a:r>
          </a:p>
        </p:txBody>
      </p:sp>
      <p:sp>
        <p:nvSpPr>
          <p:cNvPr id="9" name="文本框 8">
            <a:extLst>
              <a:ext uri="{FF2B5EF4-FFF2-40B4-BE49-F238E27FC236}">
                <a16:creationId xmlns:a16="http://schemas.microsoft.com/office/drawing/2014/main" id="{2CB93F58-2983-41B7-9EA6-9003D761B56D}"/>
              </a:ext>
            </a:extLst>
          </p:cNvPr>
          <p:cNvSpPr txBox="1"/>
          <p:nvPr/>
        </p:nvSpPr>
        <p:spPr>
          <a:xfrm>
            <a:off x="287280" y="4657725"/>
            <a:ext cx="2039816" cy="523220"/>
          </a:xfrm>
          <a:prstGeom prst="rect">
            <a:avLst/>
          </a:prstGeom>
          <a:noFill/>
        </p:spPr>
        <p:txBody>
          <a:bodyPr wrap="square" rtlCol="0">
            <a:spAutoFit/>
          </a:bodyPr>
          <a:lstStyle/>
          <a:p>
            <a:r>
              <a:rPr lang="zh-CN" altLang="en-US" dirty="0">
                <a:solidFill>
                  <a:srgbClr val="FF0000"/>
                </a:solidFill>
              </a:rPr>
              <a:t>最大化</a:t>
            </a:r>
            <a:r>
              <a:rPr lang="en-US" altLang="zh-CN" i="1" dirty="0">
                <a:solidFill>
                  <a:srgbClr val="FF0000"/>
                </a:solidFill>
              </a:rPr>
              <a:t>q(λ)</a:t>
            </a:r>
            <a:endParaRPr lang="zh-CN" altLang="en-US" i="1" dirty="0">
              <a:solidFill>
                <a:srgbClr val="FF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4350" y="1486535"/>
            <a:ext cx="8229600" cy="4525963"/>
          </a:xfrm>
        </p:spPr>
        <p:txBody>
          <a:bodyPr/>
          <a:lstStyle/>
          <a:p>
            <a:pPr>
              <a:defRPr/>
            </a:pPr>
            <a:r>
              <a:rPr lang="zh-CN" altLang="en-US" noProof="1">
                <a:gradFill>
                  <a:gsLst>
                    <a:gs pos="21000">
                      <a:srgbClr val="53575C"/>
                    </a:gs>
                    <a:gs pos="88000">
                      <a:srgbClr val="C5C7CA"/>
                    </a:gs>
                  </a:gsLst>
                  <a:lin ang="5400000"/>
                </a:gradFill>
                <a:sym typeface="+mn-ea"/>
              </a:rPr>
              <a:t>为什么要优化？</a:t>
            </a:r>
            <a:endParaRPr lang="en-US" altLang="zh-CN" noProof="1">
              <a:gradFill>
                <a:gsLst>
                  <a:gs pos="21000">
                    <a:srgbClr val="53575C"/>
                  </a:gs>
                  <a:gs pos="88000">
                    <a:srgbClr val="C5C7CA"/>
                  </a:gs>
                </a:gsLst>
                <a:lin ang="5400000"/>
              </a:gradFill>
              <a:sym typeface="+mn-ea"/>
            </a:endParaRPr>
          </a:p>
          <a:p>
            <a:pPr>
              <a:defRPr/>
            </a:pPr>
            <a:r>
              <a:rPr lang="zh-CN" altLang="en-US" noProof="1">
                <a:gradFill>
                  <a:gsLst>
                    <a:gs pos="21000">
                      <a:srgbClr val="53575C"/>
                    </a:gs>
                    <a:gs pos="88000">
                      <a:srgbClr val="C5C7CA"/>
                    </a:gs>
                  </a:gsLst>
                  <a:lin ang="5400000"/>
                </a:gradFill>
                <a:sym typeface="+mn-ea"/>
              </a:rPr>
              <a:t>预备知识</a:t>
            </a:r>
          </a:p>
          <a:p>
            <a:pPr>
              <a:defRPr/>
            </a:pPr>
            <a:r>
              <a:rPr lang="zh-CN" altLang="en-US" noProof="1">
                <a:gradFill>
                  <a:gsLst>
                    <a:gs pos="21000">
                      <a:srgbClr val="53575C"/>
                    </a:gs>
                    <a:gs pos="88000">
                      <a:srgbClr val="C5C7CA"/>
                    </a:gs>
                  </a:gsLst>
                  <a:lin ang="5400000"/>
                </a:gradFill>
              </a:rPr>
              <a:t>凸函数</a:t>
            </a:r>
            <a:endParaRPr lang="en-US" altLang="zh-CN" noProof="1">
              <a:gradFill>
                <a:gsLst>
                  <a:gs pos="21000">
                    <a:srgbClr val="53575C"/>
                  </a:gs>
                  <a:gs pos="88000">
                    <a:srgbClr val="C5C7CA"/>
                  </a:gs>
                </a:gsLst>
                <a:lin ang="5400000"/>
              </a:gradFill>
            </a:endParaRPr>
          </a:p>
          <a:p>
            <a:pPr>
              <a:defRPr/>
            </a:pPr>
            <a:r>
              <a:rPr lang="zh-CN" altLang="en-US" noProof="1">
                <a:gradFill>
                  <a:gsLst>
                    <a:gs pos="21000">
                      <a:srgbClr val="53575C"/>
                    </a:gs>
                    <a:gs pos="88000">
                      <a:srgbClr val="C5C7CA"/>
                    </a:gs>
                  </a:gsLst>
                  <a:lin ang="5400000"/>
                </a:gradFill>
              </a:rPr>
              <a:t>无约束优化</a:t>
            </a:r>
            <a:endParaRPr lang="en-US" altLang="zh-CN" noProof="1">
              <a:gradFill>
                <a:gsLst>
                  <a:gs pos="21000">
                    <a:srgbClr val="53575C"/>
                  </a:gs>
                  <a:gs pos="88000">
                    <a:srgbClr val="C5C7CA"/>
                  </a:gs>
                </a:gsLst>
                <a:lin ang="5400000"/>
              </a:gradFill>
            </a:endParaRPr>
          </a:p>
          <a:p>
            <a:pPr>
              <a:defRPr/>
            </a:pPr>
            <a:r>
              <a:rPr lang="zh-CN" altLang="en-US" b="1" noProof="1"/>
              <a:t>约束优化</a:t>
            </a:r>
            <a:endParaRPr lang="en-US" altLang="zh-CN" b="1" noProof="1"/>
          </a:p>
          <a:p>
            <a:pPr lvl="1">
              <a:defRPr/>
            </a:pPr>
            <a:r>
              <a:rPr lang="zh-CN" altLang="en-US" b="1" noProof="1"/>
              <a:t>拉格朗日乘子法与</a:t>
            </a:r>
            <a:r>
              <a:rPr lang="en-US" altLang="zh-CN" b="1" noProof="1"/>
              <a:t>KKT</a:t>
            </a:r>
            <a:r>
              <a:rPr lang="zh-CN" altLang="en-US" b="1" noProof="1"/>
              <a:t>条件</a:t>
            </a:r>
            <a:endParaRPr lang="en-US" altLang="zh-CN" b="1" noProof="1"/>
          </a:p>
          <a:p>
            <a:pPr lvl="1">
              <a:defRPr/>
            </a:pPr>
            <a:r>
              <a:rPr lang="zh-CN" altLang="en-US" b="1" noProof="1">
                <a:solidFill>
                  <a:srgbClr val="0000FF"/>
                </a:solidFill>
              </a:rPr>
              <a:t>对偶</a:t>
            </a:r>
            <a:endParaRPr lang="en-US" altLang="zh-CN" noProof="1">
              <a:gradFill>
                <a:gsLst>
                  <a:gs pos="21000">
                    <a:srgbClr val="53575C"/>
                  </a:gs>
                  <a:gs pos="88000">
                    <a:srgbClr val="C5C7CA"/>
                  </a:gs>
                </a:gsLst>
                <a:lin ang="5400000"/>
              </a:gradFill>
            </a:endParaRPr>
          </a:p>
          <a:p>
            <a:pPr>
              <a:defRPr/>
            </a:pPr>
            <a:endParaRPr lang="en-US" altLang="zh-CN" noProof="1"/>
          </a:p>
        </p:txBody>
      </p:sp>
      <p:sp>
        <p:nvSpPr>
          <p:cNvPr id="15363" name="标题 1"/>
          <p:cNvSpPr>
            <a:spLocks noGrp="1" noChangeArrowheads="1"/>
          </p:cNvSpPr>
          <p:nvPr>
            <p:ph type="title"/>
          </p:nvPr>
        </p:nvSpPr>
        <p:spPr/>
        <p:txBody>
          <a:bodyPr/>
          <a:lstStyle/>
          <a:p>
            <a:r>
              <a:rPr lang="zh-CN" altLang="en-US" sz="4000" b="1" dirty="0"/>
              <a:t>提纲</a:t>
            </a:r>
            <a:endParaRPr lang="en-US" altLang="zh-CN" sz="4000" b="1" dirty="0"/>
          </a:p>
        </p:txBody>
      </p:sp>
      <p:sp>
        <p:nvSpPr>
          <p:cNvPr id="2" name="灯片编号占位符 1"/>
          <p:cNvSpPr>
            <a:spLocks noGrp="1"/>
          </p:cNvSpPr>
          <p:nvPr>
            <p:ph type="sldNum" sz="quarter" idx="12"/>
          </p:nvPr>
        </p:nvSpPr>
        <p:spPr/>
        <p:txBody>
          <a:bodyPr/>
          <a:lstStyle/>
          <a:p>
            <a:pPr>
              <a:defRPr/>
            </a:pPr>
            <a:fld id="{BBDE05AF-0221-4D1E-93D2-621975BA6B89}" type="slidenum">
              <a:rPr lang="zh-CN" altLang="zh-CN" smtClean="0"/>
              <a:t>62</a:t>
            </a:fld>
            <a:endParaRPr lang="zh-CN" altLang="zh-C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noChangeArrowheads="1"/>
          </p:cNvSpPr>
          <p:nvPr>
            <p:ph type="title"/>
          </p:nvPr>
        </p:nvSpPr>
        <p:spPr>
          <a:xfrm>
            <a:off x="457200" y="0"/>
            <a:ext cx="8229600" cy="1143000"/>
          </a:xfrm>
        </p:spPr>
        <p:txBody>
          <a:bodyPr/>
          <a:lstStyle/>
          <a:p>
            <a:r>
              <a:rPr lang="zh-CN" altLang="en-US" sz="4000" b="1" dirty="0"/>
              <a:t>对偶函数与对偶问题</a:t>
            </a:r>
          </a:p>
        </p:txBody>
      </p:sp>
      <p:graphicFrame>
        <p:nvGraphicFramePr>
          <p:cNvPr id="96259" name="内容占位符 3"/>
          <p:cNvGraphicFramePr>
            <a:graphicFrameLocks noGrp="1" noChangeAspect="1"/>
          </p:cNvGraphicFramePr>
          <p:nvPr>
            <p:ph idx="1"/>
          </p:nvPr>
        </p:nvGraphicFramePr>
        <p:xfrm>
          <a:off x="1130300" y="1377950"/>
          <a:ext cx="6829425" cy="5332413"/>
        </p:xfrm>
        <a:graphic>
          <a:graphicData uri="http://schemas.openxmlformats.org/presentationml/2006/ole">
            <mc:AlternateContent xmlns:mc="http://schemas.openxmlformats.org/markup-compatibility/2006">
              <mc:Choice xmlns:v="urn:schemas-microsoft-com:vml" Requires="v">
                <p:oleObj spid="_x0000_s55427" r:id="rId3" imgW="5476875" imgH="4276725" progId="PBrush">
                  <p:embed/>
                </p:oleObj>
              </mc:Choice>
              <mc:Fallback>
                <p:oleObj r:id="rId3" imgW="5476875" imgH="4276725" progId="PBrush">
                  <p:embed/>
                  <p:pic>
                    <p:nvPicPr>
                      <p:cNvPr id="0" name="图片 55296"/>
                      <p:cNvPicPr>
                        <a:picLocks noGrp="1" noChangeAspect="1"/>
                      </p:cNvPicPr>
                      <p:nvPr/>
                    </p:nvPicPr>
                    <p:blipFill>
                      <a:blip r:embed="rId4"/>
                      <a:stretch>
                        <a:fillRect/>
                      </a:stretch>
                    </p:blipFill>
                    <p:spPr>
                      <a:xfrm>
                        <a:off x="1130300" y="1377950"/>
                        <a:ext cx="6829425" cy="5332413"/>
                      </a:xfrm>
                      <a:prstGeom prst="rect">
                        <a:avLst/>
                      </a:prstGeom>
                      <a:noFill/>
                      <a:ln w="38100">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5CA5142B-1FA3-475C-A28F-003F3771276D}" type="slidenum">
              <a:rPr lang="zh-CN" altLang="zh-CN" smtClean="0"/>
              <a:t>63</a:t>
            </a:fld>
            <a:endParaRPr lang="zh-CN" altLang="zh-CN"/>
          </a:p>
        </p:txBody>
      </p:sp>
      <p:sp>
        <p:nvSpPr>
          <p:cNvPr id="5" name="矩形 4"/>
          <p:cNvSpPr/>
          <p:nvPr/>
        </p:nvSpPr>
        <p:spPr>
          <a:xfrm>
            <a:off x="4113660" y="1377950"/>
            <a:ext cx="1422184" cy="461665"/>
          </a:xfrm>
          <a:prstGeom prst="rect">
            <a:avLst/>
          </a:prstGeom>
        </p:spPr>
        <p:txBody>
          <a:bodyPr wrap="none">
            <a:spAutoFit/>
          </a:bodyPr>
          <a:lstStyle/>
          <a:p>
            <a:r>
              <a:rPr lang="zh-CN" altLang="en-US" sz="2400" dirty="0">
                <a:solidFill>
                  <a:srgbClr val="0000FF"/>
                </a:solidFill>
                <a:latin typeface="PingFang SC"/>
              </a:rPr>
              <a:t>原问题：</a:t>
            </a:r>
          </a:p>
        </p:txBody>
      </p:sp>
      <p:sp>
        <p:nvSpPr>
          <p:cNvPr id="6" name="矩形 5"/>
          <p:cNvSpPr/>
          <p:nvPr/>
        </p:nvSpPr>
        <p:spPr>
          <a:xfrm>
            <a:off x="5445204" y="2767480"/>
            <a:ext cx="2969083" cy="461665"/>
          </a:xfrm>
          <a:prstGeom prst="rect">
            <a:avLst/>
          </a:prstGeom>
        </p:spPr>
        <p:txBody>
          <a:bodyPr wrap="none">
            <a:spAutoFit/>
          </a:bodyPr>
          <a:lstStyle/>
          <a:p>
            <a:r>
              <a:rPr lang="zh-CN" altLang="en-US" sz="2400" dirty="0">
                <a:solidFill>
                  <a:srgbClr val="0000FF"/>
                </a:solidFill>
                <a:latin typeface="PingFang SC"/>
              </a:rPr>
              <a:t>拉格朗日对偶问题：</a:t>
            </a:r>
          </a:p>
        </p:txBody>
      </p:sp>
      <p:sp>
        <p:nvSpPr>
          <p:cNvPr id="7" name="矩形 6"/>
          <p:cNvSpPr/>
          <p:nvPr/>
        </p:nvSpPr>
        <p:spPr>
          <a:xfrm>
            <a:off x="3584117" y="6411769"/>
            <a:ext cx="2659702" cy="461665"/>
          </a:xfrm>
          <a:prstGeom prst="rect">
            <a:avLst/>
          </a:prstGeom>
        </p:spPr>
        <p:txBody>
          <a:bodyPr wrap="none">
            <a:spAutoFit/>
          </a:bodyPr>
          <a:lstStyle/>
          <a:p>
            <a:r>
              <a:rPr lang="zh-CN" altLang="en-US" sz="2400" dirty="0">
                <a:solidFill>
                  <a:srgbClr val="0000FF"/>
                </a:solidFill>
                <a:latin typeface="PingFang SC"/>
              </a:rPr>
              <a:t>拉格朗日对偶函数</a:t>
            </a:r>
          </a:p>
        </p:txBody>
      </p:sp>
      <p:sp>
        <p:nvSpPr>
          <p:cNvPr id="8" name="矩形 7"/>
          <p:cNvSpPr/>
          <p:nvPr/>
        </p:nvSpPr>
        <p:spPr>
          <a:xfrm>
            <a:off x="2450387" y="4174884"/>
            <a:ext cx="6364840" cy="830997"/>
          </a:xfrm>
          <a:prstGeom prst="rect">
            <a:avLst/>
          </a:prstGeom>
        </p:spPr>
        <p:txBody>
          <a:bodyPr wrap="square">
            <a:spAutoFit/>
          </a:bodyPr>
          <a:lstStyle/>
          <a:p>
            <a:r>
              <a:rPr lang="zh-CN" altLang="en-US" sz="2400" dirty="0">
                <a:solidFill>
                  <a:srgbClr val="0000FF"/>
                </a:solidFill>
              </a:rPr>
              <a:t>将约束通过加权和的形式添加到目标函数中，将问题变为无约束问题。</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noChangeArrowheads="1"/>
          </p:cNvSpPr>
          <p:nvPr>
            <p:ph type="title"/>
          </p:nvPr>
        </p:nvSpPr>
        <p:spPr/>
        <p:txBody>
          <a:bodyPr/>
          <a:lstStyle/>
          <a:p>
            <a:r>
              <a:rPr lang="zh-CN" altLang="en-US" sz="4000" b="1" dirty="0"/>
              <a:t>一般描述</a:t>
            </a:r>
          </a:p>
        </p:txBody>
      </p:sp>
      <p:graphicFrame>
        <p:nvGraphicFramePr>
          <p:cNvPr id="97283" name="内容占位符 3"/>
          <p:cNvGraphicFramePr>
            <a:graphicFrameLocks noGrp="1" noChangeAspect="1"/>
          </p:cNvGraphicFramePr>
          <p:nvPr>
            <p:ph idx="1"/>
          </p:nvPr>
        </p:nvGraphicFramePr>
        <p:xfrm>
          <a:off x="679450" y="1768475"/>
          <a:ext cx="7862888" cy="3449638"/>
        </p:xfrm>
        <a:graphic>
          <a:graphicData uri="http://schemas.openxmlformats.org/presentationml/2006/ole">
            <mc:AlternateContent xmlns:mc="http://schemas.openxmlformats.org/markup-compatibility/2006">
              <mc:Choice xmlns:v="urn:schemas-microsoft-com:vml" Requires="v">
                <p:oleObj spid="_x0000_s56451" r:id="rId3" imgW="6753225" imgH="2962275" progId="PBrush">
                  <p:embed/>
                </p:oleObj>
              </mc:Choice>
              <mc:Fallback>
                <p:oleObj r:id="rId3" imgW="6753225" imgH="2962275" progId="PBrush">
                  <p:embed/>
                  <p:pic>
                    <p:nvPicPr>
                      <p:cNvPr id="0" name="图片 56320"/>
                      <p:cNvPicPr>
                        <a:picLocks noGrp="1" noChangeAspect="1"/>
                      </p:cNvPicPr>
                      <p:nvPr/>
                    </p:nvPicPr>
                    <p:blipFill>
                      <a:blip r:embed="rId4"/>
                      <a:stretch>
                        <a:fillRect/>
                      </a:stretch>
                    </p:blipFill>
                    <p:spPr>
                      <a:xfrm>
                        <a:off x="679450" y="1768475"/>
                        <a:ext cx="7862888" cy="3449638"/>
                      </a:xfrm>
                      <a:prstGeom prst="rect">
                        <a:avLst/>
                      </a:prstGeom>
                      <a:noFill/>
                      <a:ln w="38100">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DD895542-C64B-42E8-B534-E74367C61692}" type="slidenum">
              <a:rPr lang="zh-CN" altLang="zh-CN" smtClean="0"/>
              <a:t>64</a:t>
            </a:fld>
            <a:endParaRPr lang="zh-CN" alt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noChangeArrowheads="1"/>
          </p:cNvSpPr>
          <p:nvPr>
            <p:ph type="title"/>
          </p:nvPr>
        </p:nvSpPr>
        <p:spPr/>
        <p:txBody>
          <a:bodyPr/>
          <a:lstStyle/>
          <a:p>
            <a:r>
              <a:rPr lang="zh-CN" altLang="en-US" b="1" dirty="0"/>
              <a:t>对偶问题</a:t>
            </a:r>
          </a:p>
        </p:txBody>
      </p:sp>
      <p:graphicFrame>
        <p:nvGraphicFramePr>
          <p:cNvPr id="98307" name="内容占位符 3"/>
          <p:cNvGraphicFramePr>
            <a:graphicFrameLocks noGrp="1" noChangeAspect="1"/>
          </p:cNvGraphicFramePr>
          <p:nvPr>
            <p:ph idx="1"/>
          </p:nvPr>
        </p:nvGraphicFramePr>
        <p:xfrm>
          <a:off x="844550" y="1533525"/>
          <a:ext cx="7216775" cy="4395788"/>
        </p:xfrm>
        <a:graphic>
          <a:graphicData uri="http://schemas.openxmlformats.org/presentationml/2006/ole">
            <mc:AlternateContent xmlns:mc="http://schemas.openxmlformats.org/markup-compatibility/2006">
              <mc:Choice xmlns:v="urn:schemas-microsoft-com:vml" Requires="v">
                <p:oleObj spid="_x0000_s57475" r:id="rId3" imgW="5724525" imgH="3486150" progId="PBrush">
                  <p:embed/>
                </p:oleObj>
              </mc:Choice>
              <mc:Fallback>
                <p:oleObj r:id="rId3" imgW="5724525" imgH="3486150" progId="PBrush">
                  <p:embed/>
                  <p:pic>
                    <p:nvPicPr>
                      <p:cNvPr id="0" name="图片 57344"/>
                      <p:cNvPicPr>
                        <a:picLocks noGrp="1" noChangeAspect="1"/>
                      </p:cNvPicPr>
                      <p:nvPr/>
                    </p:nvPicPr>
                    <p:blipFill>
                      <a:blip r:embed="rId4"/>
                      <a:stretch>
                        <a:fillRect/>
                      </a:stretch>
                    </p:blipFill>
                    <p:spPr>
                      <a:xfrm>
                        <a:off x="844550" y="1533525"/>
                        <a:ext cx="7216775" cy="4395788"/>
                      </a:xfrm>
                      <a:prstGeom prst="rect">
                        <a:avLst/>
                      </a:prstGeom>
                      <a:noFill/>
                      <a:ln w="38100">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F07F23B6-85FE-4347-B1F7-E075BF330089}" type="slidenum">
              <a:rPr lang="zh-CN" altLang="zh-CN" smtClean="0"/>
              <a:t>65</a:t>
            </a:fld>
            <a:endParaRPr lang="zh-CN"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t>为什么要研究对偶问题？</a:t>
            </a:r>
          </a:p>
        </p:txBody>
      </p:sp>
      <p:sp>
        <p:nvSpPr>
          <p:cNvPr id="3" name="内容占位符 2"/>
          <p:cNvSpPr>
            <a:spLocks noGrp="1"/>
          </p:cNvSpPr>
          <p:nvPr>
            <p:ph idx="1"/>
          </p:nvPr>
        </p:nvSpPr>
        <p:spPr/>
        <p:txBody>
          <a:bodyPr/>
          <a:lstStyle/>
          <a:p>
            <a:pPr marL="0" indent="0">
              <a:buNone/>
            </a:pPr>
            <a:r>
              <a:rPr lang="zh-CN" altLang="en-US" sz="2800" b="1" dirty="0">
                <a:latin typeface="Times New Roman" panose="02020603050405020304" pitchFamily="18" charset="0"/>
                <a:cs typeface="Times New Roman" panose="02020603050405020304" pitchFamily="18" charset="0"/>
              </a:rPr>
              <a:t>虽然</a:t>
            </a:r>
            <a:r>
              <a:rPr lang="zh-CN" altLang="en-US" sz="2800" b="1" dirty="0">
                <a:solidFill>
                  <a:srgbClr val="FF3300"/>
                </a:solidFill>
                <a:latin typeface="Times New Roman" panose="02020603050405020304" pitchFamily="18" charset="0"/>
                <a:cs typeface="Times New Roman" panose="02020603050405020304" pitchFamily="18" charset="0"/>
              </a:rPr>
              <a:t>对偶方法并不能保证成功</a:t>
            </a:r>
            <a:r>
              <a:rPr lang="zh-CN" altLang="en-US" sz="2800" b="1" dirty="0">
                <a:latin typeface="Times New Roman" panose="02020603050405020304" pitchFamily="18" charset="0"/>
                <a:cs typeface="Times New Roman" panose="02020603050405020304" pitchFamily="18" charset="0"/>
              </a:rPr>
              <a:t>，但是</a:t>
            </a:r>
          </a:p>
          <a:p>
            <a:r>
              <a:rPr lang="zh-CN" altLang="en-US" sz="2800" b="1" dirty="0">
                <a:latin typeface="Times New Roman" panose="02020603050405020304" pitchFamily="18" charset="0"/>
                <a:cs typeface="Times New Roman" panose="02020603050405020304" pitchFamily="18" charset="0"/>
              </a:rPr>
              <a:t>它对于某些类别的函数有效。</a:t>
            </a:r>
          </a:p>
          <a:p>
            <a:r>
              <a:rPr lang="zh-CN" altLang="en-US" sz="2800" b="1" dirty="0">
                <a:latin typeface="Times New Roman" panose="02020603050405020304" pitchFamily="18" charset="0"/>
                <a:cs typeface="Times New Roman" panose="02020603050405020304" pitchFamily="18" charset="0"/>
              </a:rPr>
              <a:t>在这些情况下，它总能带来</a:t>
            </a:r>
            <a:r>
              <a:rPr lang="zh-CN" altLang="en-US" sz="2800" b="1" dirty="0">
                <a:solidFill>
                  <a:srgbClr val="0000FF"/>
                </a:solidFill>
                <a:latin typeface="Times New Roman" panose="02020603050405020304" pitchFamily="18" charset="0"/>
                <a:cs typeface="Times New Roman" panose="02020603050405020304" pitchFamily="18" charset="0"/>
              </a:rPr>
              <a:t>更简单的优化问题</a:t>
            </a:r>
            <a:r>
              <a:rPr lang="zh-CN" altLang="en-US" sz="2800" b="1" dirty="0">
                <a:latin typeface="Times New Roman" panose="02020603050405020304" pitchFamily="18" charset="0"/>
                <a:cs typeface="Times New Roman" panose="02020603050405020304" pitchFamily="18" charset="0"/>
              </a:rPr>
              <a:t>。</a:t>
            </a:r>
          </a:p>
          <a:p>
            <a:r>
              <a:rPr lang="zh-CN" altLang="en-US" sz="2800" b="1" dirty="0">
                <a:latin typeface="Times New Roman" panose="02020603050405020304" pitchFamily="18" charset="0"/>
                <a:cs typeface="Times New Roman" panose="02020603050405020304" pitchFamily="18" charset="0"/>
              </a:rPr>
              <a:t>特别是当原问题中自变量的维度比约束的数量大得多的情况下。</a:t>
            </a:r>
          </a:p>
          <a:p>
            <a:r>
              <a:rPr lang="zh-CN" altLang="en-US" sz="2800" b="1" dirty="0">
                <a:latin typeface="Times New Roman" panose="02020603050405020304" pitchFamily="18" charset="0"/>
                <a:cs typeface="Times New Roman" panose="02020603050405020304" pitchFamily="18" charset="0"/>
              </a:rPr>
              <a:t>最优解由拉格朗日乘子构成的表达式可以帮助我们理解最优解，例如在</a:t>
            </a:r>
            <a:r>
              <a:rPr lang="en-US" altLang="zh-CN" sz="2800" b="1" dirty="0">
                <a:latin typeface="Times New Roman" panose="02020603050405020304" pitchFamily="18" charset="0"/>
                <a:cs typeface="Times New Roman" panose="02020603050405020304" pitchFamily="18" charset="0"/>
              </a:rPr>
              <a:t>SVM</a:t>
            </a:r>
            <a:r>
              <a:rPr lang="zh-CN" altLang="en-US" sz="2800" b="1" dirty="0">
                <a:latin typeface="Times New Roman" panose="02020603050405020304" pitchFamily="18" charset="0"/>
                <a:cs typeface="Times New Roman" panose="02020603050405020304" pitchFamily="18" charset="0"/>
              </a:rPr>
              <a:t>中那样。</a:t>
            </a:r>
          </a:p>
          <a:p>
            <a:r>
              <a:rPr lang="zh-CN" altLang="en-US" sz="2800" b="1" dirty="0">
                <a:latin typeface="Times New Roman" panose="02020603050405020304" pitchFamily="18" charset="0"/>
                <a:cs typeface="Times New Roman" panose="02020603050405020304" pitchFamily="18" charset="0"/>
              </a:rPr>
              <a:t>对偶函数总是凹函数，无论原问题如何。</a:t>
            </a:r>
          </a:p>
          <a:p>
            <a:r>
              <a:rPr lang="zh-CN" altLang="en-US" sz="2800" b="1" dirty="0">
                <a:latin typeface="Times New Roman" panose="02020603050405020304" pitchFamily="18" charset="0"/>
                <a:cs typeface="Times New Roman" panose="02020603050405020304" pitchFamily="18" charset="0"/>
              </a:rPr>
              <a:t>所以对偶函数的优化是个凸优化问题</a:t>
            </a:r>
            <a:r>
              <a:rPr lang="zh-CN" altLang="en-US" sz="2800" dirty="0">
                <a:latin typeface="Times New Roman" panose="02020603050405020304" pitchFamily="18" charset="0"/>
                <a:cs typeface="Times New Roman" panose="02020603050405020304" pitchFamily="18" charset="0"/>
              </a:rPr>
              <a:t>。</a:t>
            </a:r>
          </a:p>
        </p:txBody>
      </p:sp>
      <p:sp>
        <p:nvSpPr>
          <p:cNvPr id="4" name="灯片编号占位符 3"/>
          <p:cNvSpPr>
            <a:spLocks noGrp="1"/>
          </p:cNvSpPr>
          <p:nvPr>
            <p:ph type="sldNum" sz="quarter" idx="12"/>
          </p:nvPr>
        </p:nvSpPr>
        <p:spPr/>
        <p:txBody>
          <a:bodyPr/>
          <a:lstStyle/>
          <a:p>
            <a:pPr>
              <a:defRPr/>
            </a:pPr>
            <a:fld id="{96FAF657-B252-45C8-9F50-2521E0DD20D1}" type="slidenum">
              <a:rPr lang="zh-CN" altLang="zh-CN" smtClean="0"/>
              <a:t>66</a:t>
            </a:fld>
            <a:endParaRPr lang="zh-CN"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noChangeArrowheads="1"/>
          </p:cNvSpPr>
          <p:nvPr>
            <p:ph type="title"/>
          </p:nvPr>
        </p:nvSpPr>
        <p:spPr/>
        <p:txBody>
          <a:bodyPr/>
          <a:lstStyle/>
          <a:p>
            <a:r>
              <a:rPr lang="zh-CN" altLang="en-US" b="1" dirty="0"/>
              <a:t>推荐阅读</a:t>
            </a:r>
          </a:p>
        </p:txBody>
      </p:sp>
      <p:sp>
        <p:nvSpPr>
          <p:cNvPr id="95234" name="灯片编号占位符 3"/>
          <p:cNvSpPr>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2800" b="1">
                <a:solidFill>
                  <a:schemeClr val="tx1"/>
                </a:solidFill>
                <a:latin typeface="Times New Roman" panose="02020603050405020304" pitchFamily="18" charset="0"/>
                <a:ea typeface="宋体" panose="02010600030101010101" pitchFamily="2" charset="-122"/>
              </a:defRPr>
            </a:lvl1pPr>
            <a:lvl2pPr>
              <a:defRPr sz="2800" b="1">
                <a:solidFill>
                  <a:schemeClr val="tx1"/>
                </a:solidFill>
                <a:latin typeface="Times New Roman" panose="02020603050405020304" pitchFamily="18" charset="0"/>
                <a:ea typeface="宋体" panose="02010600030101010101" pitchFamily="2" charset="-122"/>
              </a:defRPr>
            </a:lvl2pPr>
            <a:lvl3pPr>
              <a:defRPr sz="2800" b="1">
                <a:solidFill>
                  <a:schemeClr val="tx1"/>
                </a:solidFill>
                <a:latin typeface="Times New Roman" panose="02020603050405020304" pitchFamily="18" charset="0"/>
                <a:ea typeface="宋体" panose="02010600030101010101" pitchFamily="2" charset="-122"/>
              </a:defRPr>
            </a:lvl3pPr>
            <a:lvl4pPr>
              <a:defRPr sz="2800" b="1">
                <a:solidFill>
                  <a:schemeClr val="tx1"/>
                </a:solidFill>
                <a:latin typeface="Times New Roman" panose="02020603050405020304" pitchFamily="18" charset="0"/>
                <a:ea typeface="宋体" panose="02010600030101010101" pitchFamily="2" charset="-122"/>
              </a:defRPr>
            </a:lvl4pPr>
            <a:lvl5pPr>
              <a:defRPr sz="2800" b="1">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800" b="1">
                <a:solidFill>
                  <a:schemeClr val="tx1"/>
                </a:solidFill>
                <a:latin typeface="Times New Roman" panose="02020603050405020304" pitchFamily="18" charset="0"/>
                <a:ea typeface="宋体" panose="02010600030101010101" pitchFamily="2" charset="-122"/>
              </a:defRPr>
            </a:lvl9pPr>
          </a:lstStyle>
          <a:p>
            <a:pPr>
              <a:defRPr/>
            </a:pPr>
            <a:fld id="{A8708ACD-C8D7-4069-95EF-27ECE724F657}" type="slidenum">
              <a:rPr lang="en-US" altLang="zh-CN" sz="1200" dirty="0" smtClean="0">
                <a:solidFill>
                  <a:srgbClr val="898989"/>
                </a:solidFill>
              </a:rPr>
              <a:t>67</a:t>
            </a:fld>
            <a:endParaRPr lang="en-US" altLang="zh-CN" sz="1200">
              <a:solidFill>
                <a:srgbClr val="898989"/>
              </a:solidFill>
            </a:endParaRPr>
          </a:p>
        </p:txBody>
      </p:sp>
      <p:pic>
        <p:nvPicPr>
          <p:cNvPr id="105476" name="内容占位符 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46113" y="1762125"/>
            <a:ext cx="3333750" cy="3333750"/>
          </a:xfrm>
        </p:spPr>
      </p:pic>
      <p:graphicFrame>
        <p:nvGraphicFramePr>
          <p:cNvPr id="105477" name="对象 3"/>
          <p:cNvGraphicFramePr/>
          <p:nvPr/>
        </p:nvGraphicFramePr>
        <p:xfrm>
          <a:off x="4778375" y="1739900"/>
          <a:ext cx="2401888" cy="3355975"/>
        </p:xfrm>
        <a:graphic>
          <a:graphicData uri="http://schemas.openxmlformats.org/presentationml/2006/ole">
            <mc:AlternateContent xmlns:mc="http://schemas.openxmlformats.org/markup-compatibility/2006">
              <mc:Choice xmlns:v="urn:schemas-microsoft-com:vml" Requires="v">
                <p:oleObj spid="_x0000_s58499" r:id="rId4" imgW="2400300" imgH="3352800" progId="PBrush">
                  <p:embed/>
                </p:oleObj>
              </mc:Choice>
              <mc:Fallback>
                <p:oleObj r:id="rId4" imgW="2400300" imgH="3352800" progId="PBrush">
                  <p:embed/>
                  <p:pic>
                    <p:nvPicPr>
                      <p:cNvPr id="0" name="图片 58368"/>
                      <p:cNvPicPr/>
                      <p:nvPr/>
                    </p:nvPicPr>
                    <p:blipFill>
                      <a:blip r:embed="rId5"/>
                      <a:stretch>
                        <a:fillRect/>
                      </a:stretch>
                    </p:blipFill>
                    <p:spPr>
                      <a:xfrm>
                        <a:off x="4778375" y="1739900"/>
                        <a:ext cx="2401888" cy="3355975"/>
                      </a:xfrm>
                      <a:prstGeom prst="rect">
                        <a:avLst/>
                      </a:prstGeom>
                      <a:noFill/>
                      <a:ln w="38100">
                        <a:noFill/>
                      </a:ln>
                    </p:spPr>
                  </p:pic>
                </p:oleObj>
              </mc:Fallback>
            </mc:AlternateContent>
          </a:graphicData>
        </a:graphic>
      </p:graphicFrame>
      <p:sp>
        <p:nvSpPr>
          <p:cNvPr id="6" name="矩形 5"/>
          <p:cNvSpPr/>
          <p:nvPr/>
        </p:nvSpPr>
        <p:spPr>
          <a:xfrm>
            <a:off x="708917" y="5715695"/>
            <a:ext cx="7572054" cy="523220"/>
          </a:xfrm>
          <a:prstGeom prst="rect">
            <a:avLst/>
          </a:prstGeom>
        </p:spPr>
        <p:txBody>
          <a:bodyPr wrap="square">
            <a:spAutoFit/>
          </a:bodyPr>
          <a:lstStyle/>
          <a:p>
            <a:r>
              <a:rPr lang="en-US" altLang="zh-CN" dirty="0">
                <a:hlinkClick r:id="rId6"/>
              </a:rPr>
              <a:t>https://www.cnblogs.com/ooon/p/5721119.html</a:t>
            </a:r>
            <a:r>
              <a:rPr lang="en-US" altLang="zh-CN" dirty="0"/>
              <a:t>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imgsa.baidu.com/timg?image&amp;quality=80&amp;size=b9999_10000&amp;sec=1582536640085&amp;di=122d4aefcafae139a941b3fa2bbf2dde&amp;imgtype=0&amp;src=http%3A%2F%2Finews.gtimg.com%2Fnewsapp_match%2F0%2F7264573754%2F0"/>
          <p:cNvPicPr>
            <a:picLocks noChangeAspect="1" noChangeArrowheads="1" noCrop="1"/>
          </p:cNvPicPr>
          <p:nvPr/>
        </p:nvPicPr>
        <p:blipFill>
          <a:blip r:embed="rId2" cstate="print"/>
          <a:srcRect/>
          <a:stretch>
            <a:fillRect/>
          </a:stretch>
        </p:blipFill>
        <p:spPr bwMode="auto">
          <a:xfrm>
            <a:off x="3059832" y="2204864"/>
            <a:ext cx="2857500" cy="2857500"/>
          </a:xfrm>
          <a:prstGeom prst="rect">
            <a:avLst/>
          </a:prstGeom>
          <a:noFill/>
        </p:spPr>
      </p:pic>
      <p:sp>
        <p:nvSpPr>
          <p:cNvPr id="4" name="灯片编号占位符 3"/>
          <p:cNvSpPr>
            <a:spLocks noGrp="1"/>
          </p:cNvSpPr>
          <p:nvPr>
            <p:ph type="sldNum" sz="quarter" idx="12"/>
          </p:nvPr>
        </p:nvSpPr>
        <p:spPr/>
        <p:txBody>
          <a:bodyPr/>
          <a:lstStyle/>
          <a:p>
            <a:pPr algn="r"/>
            <a:fld id="{6159FED4-300C-4CA6-A166-7CA8D48E5ACA}" type="slidenum">
              <a:rPr lang="en-US" altLang="zh-CN" smtClean="0"/>
              <a:t>68</a:t>
            </a:fld>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noChangeArrowheads="1"/>
          </p:cNvSpPr>
          <p:nvPr>
            <p:ph type="title"/>
          </p:nvPr>
        </p:nvSpPr>
        <p:spPr/>
        <p:txBody>
          <a:bodyPr/>
          <a:lstStyle/>
          <a:p>
            <a:r>
              <a:rPr lang="zh-CN" altLang="en-US" sz="4000" b="1" noProof="1">
                <a:sym typeface="+mn-ea"/>
              </a:rPr>
              <a:t>预备知识</a:t>
            </a:r>
            <a:endParaRPr lang="zh-CN" altLang="en-US" sz="4000" b="1" dirty="0"/>
          </a:p>
        </p:txBody>
      </p:sp>
      <p:graphicFrame>
        <p:nvGraphicFramePr>
          <p:cNvPr id="21507" name="对象 7"/>
          <p:cNvGraphicFramePr/>
          <p:nvPr/>
        </p:nvGraphicFramePr>
        <p:xfrm>
          <a:off x="534202" y="2893312"/>
          <a:ext cx="7134225" cy="446087"/>
        </p:xfrm>
        <a:graphic>
          <a:graphicData uri="http://schemas.openxmlformats.org/presentationml/2006/ole">
            <mc:AlternateContent xmlns:mc="http://schemas.openxmlformats.org/markup-compatibility/2006">
              <mc:Choice xmlns:v="urn:schemas-microsoft-com:vml" Requires="v">
                <p:oleObj spid="_x0000_s5507" r:id="rId3" imgW="5848350" imgH="304800" progId="PBrush">
                  <p:embed/>
                </p:oleObj>
              </mc:Choice>
              <mc:Fallback>
                <p:oleObj r:id="rId3" imgW="5848350" imgH="304800" progId="PBrush">
                  <p:embed/>
                  <p:pic>
                    <p:nvPicPr>
                      <p:cNvPr id="0" name="图片 5120"/>
                      <p:cNvPicPr/>
                      <p:nvPr/>
                    </p:nvPicPr>
                    <p:blipFill>
                      <a:blip r:embed="rId4"/>
                      <a:stretch>
                        <a:fillRect/>
                      </a:stretch>
                    </p:blipFill>
                    <p:spPr>
                      <a:xfrm>
                        <a:off x="534202" y="2893312"/>
                        <a:ext cx="7134225" cy="446087"/>
                      </a:xfrm>
                      <a:prstGeom prst="rect">
                        <a:avLst/>
                      </a:prstGeom>
                      <a:noFill/>
                      <a:ln w="38100">
                        <a:noFill/>
                      </a:ln>
                    </p:spPr>
                  </p:pic>
                </p:oleObj>
              </mc:Fallback>
            </mc:AlternateContent>
          </a:graphicData>
        </a:graphic>
      </p:graphicFrame>
      <p:graphicFrame>
        <p:nvGraphicFramePr>
          <p:cNvPr id="21508" name="对象 9"/>
          <p:cNvGraphicFramePr/>
          <p:nvPr/>
        </p:nvGraphicFramePr>
        <p:xfrm>
          <a:off x="5127625" y="3460750"/>
          <a:ext cx="3209925" cy="330200"/>
        </p:xfrm>
        <a:graphic>
          <a:graphicData uri="http://schemas.openxmlformats.org/presentationml/2006/ole">
            <mc:AlternateContent xmlns:mc="http://schemas.openxmlformats.org/markup-compatibility/2006">
              <mc:Choice xmlns:v="urn:schemas-microsoft-com:vml" Requires="v">
                <p:oleObj spid="_x0000_s5508" r:id="rId5" imgW="2762250" imgH="276225" progId="PBrush">
                  <p:embed/>
                </p:oleObj>
              </mc:Choice>
              <mc:Fallback>
                <p:oleObj r:id="rId5" imgW="2762250" imgH="276225" progId="PBrush">
                  <p:embed/>
                  <p:pic>
                    <p:nvPicPr>
                      <p:cNvPr id="0" name="图片 5121"/>
                      <p:cNvPicPr/>
                      <p:nvPr/>
                    </p:nvPicPr>
                    <p:blipFill>
                      <a:blip r:embed="rId6"/>
                      <a:stretch>
                        <a:fillRect/>
                      </a:stretch>
                    </p:blipFill>
                    <p:spPr>
                      <a:xfrm>
                        <a:off x="5127625" y="3460750"/>
                        <a:ext cx="3209925" cy="330200"/>
                      </a:xfrm>
                      <a:prstGeom prst="rect">
                        <a:avLst/>
                      </a:prstGeom>
                      <a:noFill/>
                      <a:ln w="38100">
                        <a:noFill/>
                      </a:ln>
                    </p:spPr>
                  </p:pic>
                </p:oleObj>
              </mc:Fallback>
            </mc:AlternateContent>
          </a:graphicData>
        </a:graphic>
      </p:graphicFrame>
      <p:graphicFrame>
        <p:nvGraphicFramePr>
          <p:cNvPr id="21509" name="对象 11"/>
          <p:cNvGraphicFramePr/>
          <p:nvPr/>
        </p:nvGraphicFramePr>
        <p:xfrm>
          <a:off x="2879725" y="3965575"/>
          <a:ext cx="5364163" cy="344488"/>
        </p:xfrm>
        <a:graphic>
          <a:graphicData uri="http://schemas.openxmlformats.org/presentationml/2006/ole">
            <mc:AlternateContent xmlns:mc="http://schemas.openxmlformats.org/markup-compatibility/2006">
              <mc:Choice xmlns:v="urn:schemas-microsoft-com:vml" Requires="v">
                <p:oleObj spid="_x0000_s5509" r:id="rId7" imgW="4686300" imgH="276225" progId="PBrush">
                  <p:embed/>
                </p:oleObj>
              </mc:Choice>
              <mc:Fallback>
                <p:oleObj r:id="rId7" imgW="4686300" imgH="276225" progId="PBrush">
                  <p:embed/>
                  <p:pic>
                    <p:nvPicPr>
                      <p:cNvPr id="0" name="图片 5122"/>
                      <p:cNvPicPr/>
                      <p:nvPr/>
                    </p:nvPicPr>
                    <p:blipFill>
                      <a:blip r:embed="rId8"/>
                      <a:stretch>
                        <a:fillRect/>
                      </a:stretch>
                    </p:blipFill>
                    <p:spPr>
                      <a:xfrm>
                        <a:off x="2879725" y="3965575"/>
                        <a:ext cx="5364163" cy="344488"/>
                      </a:xfrm>
                      <a:prstGeom prst="rect">
                        <a:avLst/>
                      </a:prstGeom>
                      <a:noFill/>
                      <a:ln w="38100">
                        <a:noFill/>
                      </a:ln>
                    </p:spPr>
                  </p:pic>
                </p:oleObj>
              </mc:Fallback>
            </mc:AlternateContent>
          </a:graphicData>
        </a:graphic>
      </p:graphicFrame>
      <p:sp>
        <p:nvSpPr>
          <p:cNvPr id="21510" name="文本框 15"/>
          <p:cNvSpPr txBox="1">
            <a:spLocks noChangeArrowheads="1"/>
          </p:cNvSpPr>
          <p:nvPr/>
        </p:nvSpPr>
        <p:spPr bwMode="auto">
          <a:xfrm>
            <a:off x="603935" y="2164749"/>
            <a:ext cx="55787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zh-CN" altLang="en-US" sz="2800" dirty="0">
                <a:latin typeface="Times New Roman" panose="02020603050405020304" pitchFamily="18" charset="0"/>
                <a:sym typeface="宋体" panose="02010600030101010101" pitchFamily="2" charset="-122"/>
              </a:rPr>
              <a:t>Positive (semi-)de</a:t>
            </a:r>
            <a:r>
              <a:rPr lang="en-US" altLang="zh-CN" sz="2800" dirty="0" err="1">
                <a:latin typeface="Times New Roman" panose="02020603050405020304" pitchFamily="18" charset="0"/>
                <a:sym typeface="宋体" panose="02010600030101010101" pitchFamily="2" charset="-122"/>
              </a:rPr>
              <a:t>fi</a:t>
            </a:r>
            <a:r>
              <a:rPr lang="zh-CN" altLang="en-US" sz="2800" dirty="0">
                <a:latin typeface="Times New Roman" panose="02020603050405020304" pitchFamily="18" charset="0"/>
                <a:sym typeface="宋体" panose="02010600030101010101" pitchFamily="2" charset="-122"/>
              </a:rPr>
              <a:t>nite 半正定矩阵</a:t>
            </a:r>
          </a:p>
        </p:txBody>
      </p:sp>
      <p:sp>
        <p:nvSpPr>
          <p:cNvPr id="21511" name="文本框 16"/>
          <p:cNvSpPr txBox="1">
            <a:spLocks noChangeArrowheads="1"/>
          </p:cNvSpPr>
          <p:nvPr/>
        </p:nvSpPr>
        <p:spPr bwMode="auto">
          <a:xfrm>
            <a:off x="4784725" y="3408363"/>
            <a:ext cx="3524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200">
                <a:latin typeface="Times New Roman" panose="02020603050405020304" pitchFamily="18" charset="0"/>
              </a:rPr>
              <a:t>if</a:t>
            </a:r>
          </a:p>
        </p:txBody>
      </p:sp>
      <p:sp>
        <p:nvSpPr>
          <p:cNvPr id="2" name="灯片编号占位符 1"/>
          <p:cNvSpPr>
            <a:spLocks noGrp="1"/>
          </p:cNvSpPr>
          <p:nvPr>
            <p:ph type="sldNum" sz="quarter" idx="12"/>
          </p:nvPr>
        </p:nvSpPr>
        <p:spPr/>
        <p:txBody>
          <a:bodyPr/>
          <a:lstStyle/>
          <a:p>
            <a:pPr>
              <a:defRPr/>
            </a:pPr>
            <a:fld id="{4EDCC6AC-B111-436E-988B-52037C65DDC6}" type="slidenum">
              <a:rPr lang="zh-CN" altLang="zh-CN" smtClean="0"/>
              <a:t>7</a:t>
            </a:fld>
            <a:endParaRPr lang="zh-CN"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noChangeArrowheads="1"/>
          </p:cNvSpPr>
          <p:nvPr>
            <p:ph type="title"/>
          </p:nvPr>
        </p:nvSpPr>
        <p:spPr>
          <a:xfrm>
            <a:off x="223838" y="274638"/>
            <a:ext cx="8702675" cy="1143000"/>
          </a:xfrm>
        </p:spPr>
        <p:txBody>
          <a:bodyPr/>
          <a:lstStyle/>
          <a:p>
            <a:r>
              <a:rPr lang="zh-CN" altLang="en-US" sz="4000" b="1" dirty="0"/>
              <a:t>最优解的充要条件</a:t>
            </a:r>
          </a:p>
        </p:txBody>
      </p:sp>
      <p:graphicFrame>
        <p:nvGraphicFramePr>
          <p:cNvPr id="22531" name="对象 8"/>
          <p:cNvGraphicFramePr/>
          <p:nvPr/>
        </p:nvGraphicFramePr>
        <p:xfrm>
          <a:off x="371475" y="1957388"/>
          <a:ext cx="8093075" cy="382587"/>
        </p:xfrm>
        <a:graphic>
          <a:graphicData uri="http://schemas.openxmlformats.org/presentationml/2006/ole">
            <mc:AlternateContent xmlns:mc="http://schemas.openxmlformats.org/markup-compatibility/2006">
              <mc:Choice xmlns:v="urn:schemas-microsoft-com:vml" Requires="v">
                <p:oleObj spid="_x0000_s6531" r:id="rId3" imgW="8086725" imgH="333375" progId="PBrush">
                  <p:embed/>
                </p:oleObj>
              </mc:Choice>
              <mc:Fallback>
                <p:oleObj r:id="rId3" imgW="8086725" imgH="333375" progId="PBrush">
                  <p:embed/>
                  <p:pic>
                    <p:nvPicPr>
                      <p:cNvPr id="0" name="图片 6144"/>
                      <p:cNvPicPr/>
                      <p:nvPr/>
                    </p:nvPicPr>
                    <p:blipFill>
                      <a:blip r:embed="rId4"/>
                      <a:stretch>
                        <a:fillRect/>
                      </a:stretch>
                    </p:blipFill>
                    <p:spPr>
                      <a:xfrm>
                        <a:off x="371475" y="1957388"/>
                        <a:ext cx="8093075" cy="382587"/>
                      </a:xfrm>
                      <a:prstGeom prst="rect">
                        <a:avLst/>
                      </a:prstGeom>
                      <a:noFill/>
                      <a:ln w="38100">
                        <a:noFill/>
                      </a:ln>
                    </p:spPr>
                  </p:pic>
                </p:oleObj>
              </mc:Fallback>
            </mc:AlternateContent>
          </a:graphicData>
        </a:graphic>
      </p:graphicFrame>
      <p:graphicFrame>
        <p:nvGraphicFramePr>
          <p:cNvPr id="22532" name="对象 10"/>
          <p:cNvGraphicFramePr/>
          <p:nvPr/>
        </p:nvGraphicFramePr>
        <p:xfrm>
          <a:off x="398463" y="2519363"/>
          <a:ext cx="4076700" cy="341312"/>
        </p:xfrm>
        <a:graphic>
          <a:graphicData uri="http://schemas.openxmlformats.org/presentationml/2006/ole">
            <mc:AlternateContent xmlns:mc="http://schemas.openxmlformats.org/markup-compatibility/2006">
              <mc:Choice xmlns:v="urn:schemas-microsoft-com:vml" Requires="v">
                <p:oleObj spid="_x0000_s6532" r:id="rId5" imgW="3990975" imgH="285750" progId="PBrush">
                  <p:embed/>
                </p:oleObj>
              </mc:Choice>
              <mc:Fallback>
                <p:oleObj r:id="rId5" imgW="3990975" imgH="285750" progId="PBrush">
                  <p:embed/>
                  <p:pic>
                    <p:nvPicPr>
                      <p:cNvPr id="0" name="图片 6145"/>
                      <p:cNvPicPr/>
                      <p:nvPr/>
                    </p:nvPicPr>
                    <p:blipFill>
                      <a:blip r:embed="rId6"/>
                      <a:stretch>
                        <a:fillRect/>
                      </a:stretch>
                    </p:blipFill>
                    <p:spPr>
                      <a:xfrm>
                        <a:off x="398463" y="2519363"/>
                        <a:ext cx="4076700" cy="341312"/>
                      </a:xfrm>
                      <a:prstGeom prst="rect">
                        <a:avLst/>
                      </a:prstGeom>
                      <a:noFill/>
                      <a:ln w="38100">
                        <a:noFill/>
                      </a:ln>
                    </p:spPr>
                  </p:pic>
                </p:oleObj>
              </mc:Fallback>
            </mc:AlternateContent>
          </a:graphicData>
        </a:graphic>
      </p:graphicFrame>
      <p:graphicFrame>
        <p:nvGraphicFramePr>
          <p:cNvPr id="22533" name="对象 12"/>
          <p:cNvGraphicFramePr/>
          <p:nvPr/>
        </p:nvGraphicFramePr>
        <p:xfrm>
          <a:off x="984250" y="3149600"/>
          <a:ext cx="3843338" cy="1004888"/>
        </p:xfrm>
        <a:graphic>
          <a:graphicData uri="http://schemas.openxmlformats.org/presentationml/2006/ole">
            <mc:AlternateContent xmlns:mc="http://schemas.openxmlformats.org/markup-compatibility/2006">
              <mc:Choice xmlns:v="urn:schemas-microsoft-com:vml" Requires="v">
                <p:oleObj spid="_x0000_s6533" r:id="rId7" imgW="3324225" imgH="752475" progId="PBrush">
                  <p:embed/>
                </p:oleObj>
              </mc:Choice>
              <mc:Fallback>
                <p:oleObj r:id="rId7" imgW="3324225" imgH="752475" progId="PBrush">
                  <p:embed/>
                  <p:pic>
                    <p:nvPicPr>
                      <p:cNvPr id="0" name="图片 6146"/>
                      <p:cNvPicPr/>
                      <p:nvPr/>
                    </p:nvPicPr>
                    <p:blipFill>
                      <a:blip r:embed="rId8"/>
                      <a:stretch>
                        <a:fillRect/>
                      </a:stretch>
                    </p:blipFill>
                    <p:spPr>
                      <a:xfrm>
                        <a:off x="984250" y="3149600"/>
                        <a:ext cx="3843338" cy="1004888"/>
                      </a:xfrm>
                      <a:prstGeom prst="rect">
                        <a:avLst/>
                      </a:prstGeom>
                      <a:noFill/>
                      <a:ln w="38100">
                        <a:noFill/>
                      </a:ln>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023BFE43-0DBD-45D8-B02B-9EDEE2D0632E}" type="slidenum">
              <a:rPr lang="zh-CN" altLang="zh-CN" smtClean="0"/>
              <a:t>8</a:t>
            </a:fld>
            <a:endParaRPr lang="zh-CN" altLang="zh-CN"/>
          </a:p>
        </p:txBody>
      </p:sp>
      <p:sp>
        <p:nvSpPr>
          <p:cNvPr id="3" name="文本框 2"/>
          <p:cNvSpPr txBox="1"/>
          <p:nvPr/>
        </p:nvSpPr>
        <p:spPr>
          <a:xfrm>
            <a:off x="4580709" y="3169917"/>
            <a:ext cx="1436914" cy="461665"/>
          </a:xfrm>
          <a:prstGeom prst="rect">
            <a:avLst/>
          </a:prstGeom>
          <a:noFill/>
        </p:spPr>
        <p:txBody>
          <a:bodyPr wrap="square" rtlCol="0">
            <a:spAutoFit/>
          </a:bodyPr>
          <a:lstStyle/>
          <a:p>
            <a:r>
              <a:rPr lang="zh-CN" altLang="en-US" sz="2400" dirty="0">
                <a:solidFill>
                  <a:srgbClr val="0000FF"/>
                </a:solidFill>
              </a:rPr>
              <a:t>一阶条件</a:t>
            </a:r>
          </a:p>
        </p:txBody>
      </p:sp>
      <p:sp>
        <p:nvSpPr>
          <p:cNvPr id="8" name="文本框 7"/>
          <p:cNvSpPr txBox="1"/>
          <p:nvPr/>
        </p:nvSpPr>
        <p:spPr>
          <a:xfrm>
            <a:off x="4611183" y="3679370"/>
            <a:ext cx="1436914" cy="461665"/>
          </a:xfrm>
          <a:prstGeom prst="rect">
            <a:avLst/>
          </a:prstGeom>
          <a:noFill/>
        </p:spPr>
        <p:txBody>
          <a:bodyPr wrap="square" rtlCol="0">
            <a:spAutoFit/>
          </a:bodyPr>
          <a:lstStyle/>
          <a:p>
            <a:r>
              <a:rPr lang="zh-CN" altLang="en-US" sz="2400" dirty="0">
                <a:solidFill>
                  <a:srgbClr val="0000FF"/>
                </a:solidFill>
              </a:rPr>
              <a:t>二阶条件</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noChangeArrowheads="1"/>
          </p:cNvSpPr>
          <p:nvPr>
            <p:ph type="title"/>
          </p:nvPr>
        </p:nvSpPr>
        <p:spPr/>
        <p:txBody>
          <a:bodyPr/>
          <a:lstStyle/>
          <a:p>
            <a:r>
              <a:rPr lang="zh-CN" altLang="en-US" sz="4000" b="1" dirty="0"/>
              <a:t>优化问题的困难</a:t>
            </a:r>
          </a:p>
        </p:txBody>
      </p:sp>
      <p:graphicFrame>
        <p:nvGraphicFramePr>
          <p:cNvPr id="23555" name="内容占位符 2"/>
          <p:cNvGraphicFramePr>
            <a:graphicFrameLocks noGrp="1" noChangeAspect="1"/>
          </p:cNvGraphicFramePr>
          <p:nvPr>
            <p:ph idx="1"/>
          </p:nvPr>
        </p:nvGraphicFramePr>
        <p:xfrm>
          <a:off x="1371600" y="1630363"/>
          <a:ext cx="6119813" cy="3959225"/>
        </p:xfrm>
        <a:graphic>
          <a:graphicData uri="http://schemas.openxmlformats.org/presentationml/2006/ole">
            <mc:AlternateContent xmlns:mc="http://schemas.openxmlformats.org/markup-compatibility/2006">
              <mc:Choice xmlns:v="urn:schemas-microsoft-com:vml" Requires="v">
                <p:oleObj spid="_x0000_s7299" r:id="rId3" imgW="4210050" imgH="2724150" progId="PBrush">
                  <p:embed/>
                </p:oleObj>
              </mc:Choice>
              <mc:Fallback>
                <p:oleObj r:id="rId3" imgW="4210050" imgH="2724150" progId="PBrush">
                  <p:embed/>
                  <p:pic>
                    <p:nvPicPr>
                      <p:cNvPr id="0" name="图片 7168"/>
                      <p:cNvPicPr>
                        <a:picLocks noGrp="1" noChangeAspect="1"/>
                      </p:cNvPicPr>
                      <p:nvPr/>
                    </p:nvPicPr>
                    <p:blipFill>
                      <a:blip r:embed="rId4"/>
                      <a:stretch>
                        <a:fillRect/>
                      </a:stretch>
                    </p:blipFill>
                    <p:spPr>
                      <a:xfrm>
                        <a:off x="1371600" y="1630363"/>
                        <a:ext cx="6119813" cy="3959225"/>
                      </a:xfrm>
                      <a:prstGeom prst="rect">
                        <a:avLst/>
                      </a:prstGeom>
                      <a:noFill/>
                      <a:ln w="9525">
                        <a:noFill/>
                      </a:ln>
                    </p:spPr>
                  </p:pic>
                </p:oleObj>
              </mc:Fallback>
            </mc:AlternateContent>
          </a:graphicData>
        </a:graphic>
      </p:graphicFrame>
      <p:sp>
        <p:nvSpPr>
          <p:cNvPr id="23556" name="文本框 4"/>
          <p:cNvSpPr txBox="1">
            <a:spLocks noChangeArrowheads="1"/>
          </p:cNvSpPr>
          <p:nvPr/>
        </p:nvSpPr>
        <p:spPr bwMode="auto">
          <a:xfrm>
            <a:off x="2593975" y="6007100"/>
            <a:ext cx="39322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a:latin typeface="Times New Roman" panose="02020603050405020304" pitchFamily="18" charset="0"/>
              </a:rPr>
              <a:t>Go for convex problems!</a:t>
            </a:r>
          </a:p>
          <a:p>
            <a:pPr eaLnBrk="1" hangingPunct="1">
              <a:spcBef>
                <a:spcPct val="0"/>
              </a:spcBef>
              <a:buFont typeface="Arial" panose="020B0604020202020204" pitchFamily="34" charset="0"/>
              <a:buNone/>
            </a:pPr>
            <a:endParaRPr lang="zh-CN" altLang="en-US" sz="280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a:defRPr/>
            </a:pPr>
            <a:fld id="{78B79622-66CF-45E9-8805-D7BCE9F7689F}" type="slidenum">
              <a:rPr lang="zh-CN" altLang="zh-CN" smtClean="0"/>
              <a:t>9</a:t>
            </a:fld>
            <a:endParaRPr lang="zh-CN" altLang="zh-CN"/>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TotalTime>
  <Words>1092</Words>
  <Application>Microsoft Office PowerPoint</Application>
  <PresentationFormat>全屏显示(4:3)</PresentationFormat>
  <Paragraphs>283</Paragraphs>
  <Slides>68</Slides>
  <Notes>3</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68</vt:i4>
      </vt:variant>
    </vt:vector>
  </HeadingPairs>
  <TitlesOfParts>
    <vt:vector size="80" baseType="lpstr">
      <vt:lpstr>-apple-system</vt:lpstr>
      <vt:lpstr>DengXian-Light</vt:lpstr>
      <vt:lpstr>Malgun Gothic</vt:lpstr>
      <vt:lpstr>PingFang SC</vt:lpstr>
      <vt:lpstr>宋体</vt:lpstr>
      <vt:lpstr>Arial</vt:lpstr>
      <vt:lpstr>Calibri</vt:lpstr>
      <vt:lpstr>Euclid Math One</vt:lpstr>
      <vt:lpstr>Times New Roman</vt:lpstr>
      <vt:lpstr>Wingdings</vt:lpstr>
      <vt:lpstr>Office 主题</vt:lpstr>
      <vt:lpstr>BMP 图像</vt:lpstr>
      <vt:lpstr>PowerPoint 演示文稿</vt:lpstr>
      <vt:lpstr>提纲</vt:lpstr>
      <vt:lpstr>为什么要优化？</vt:lpstr>
      <vt:lpstr>示例 </vt:lpstr>
      <vt:lpstr>优化问题</vt:lpstr>
      <vt:lpstr>预备知识</vt:lpstr>
      <vt:lpstr>预备知识</vt:lpstr>
      <vt:lpstr>最优解的充要条件</vt:lpstr>
      <vt:lpstr>优化问题的困难</vt:lpstr>
      <vt:lpstr>Convex sets 凸集</vt:lpstr>
      <vt:lpstr>凸集举例</vt:lpstr>
      <vt:lpstr>凸集举例</vt:lpstr>
      <vt:lpstr>凸集举例</vt:lpstr>
      <vt:lpstr>凸函数</vt:lpstr>
      <vt:lpstr>凸函数成立的一阶条件</vt:lpstr>
      <vt:lpstr>more general than that</vt:lpstr>
      <vt:lpstr>凸函数成立的二阶条件</vt:lpstr>
      <vt:lpstr>凸函数举例</vt:lpstr>
      <vt:lpstr>更多的例子</vt:lpstr>
      <vt:lpstr>机器学习中的例子</vt:lpstr>
      <vt:lpstr>保凸运算</vt:lpstr>
      <vt:lpstr>为什么关心函数的凸性?</vt:lpstr>
      <vt:lpstr>凸优化问题的好处….</vt:lpstr>
      <vt:lpstr>Convex optimization凸优化</vt:lpstr>
      <vt:lpstr>凸优化的更多性质</vt:lpstr>
      <vt:lpstr>提纲</vt:lpstr>
      <vt:lpstr>无约束优化</vt:lpstr>
      <vt:lpstr>Gradient Descent 梯度下降</vt:lpstr>
      <vt:lpstr>梯度下降算法</vt:lpstr>
      <vt:lpstr>提纲</vt:lpstr>
      <vt:lpstr>机器学习应用梯度下降法的不同形式</vt:lpstr>
      <vt:lpstr>批量梯度下降法</vt:lpstr>
      <vt:lpstr>随机梯度下降法</vt:lpstr>
      <vt:lpstr>小批量梯度下降法</vt:lpstr>
      <vt:lpstr>机器学习中使用建议</vt:lpstr>
      <vt:lpstr>提纲</vt:lpstr>
      <vt:lpstr>Equality constraints 等式约束</vt:lpstr>
      <vt:lpstr>示例 – 可行域</vt:lpstr>
      <vt:lpstr>局部极值的条件</vt:lpstr>
      <vt:lpstr>局部极值的条件</vt:lpstr>
      <vt:lpstr>PowerPoint 演示文稿</vt:lpstr>
      <vt:lpstr>引入拉格朗日乘子</vt:lpstr>
      <vt:lpstr>多个等式约束的情况</vt:lpstr>
      <vt:lpstr>不等式约束- 示例 1</vt:lpstr>
      <vt:lpstr>示例 1</vt:lpstr>
      <vt:lpstr>如何确定xF 是局部极值点?</vt:lpstr>
      <vt:lpstr>这个例子中的约束是无效（inactive）约束</vt:lpstr>
      <vt:lpstr>示例2</vt:lpstr>
      <vt:lpstr>示例 2</vt:lpstr>
      <vt:lpstr>如何确定xF 是局部极值点?</vt:lpstr>
      <vt:lpstr>约束的局部极值点</vt:lpstr>
      <vt:lpstr>一个不等式约束情况下优化问题的总结</vt:lpstr>
      <vt:lpstr>KKT条件</vt:lpstr>
      <vt:lpstr>                KKT条件概括了这两种情况</vt:lpstr>
      <vt:lpstr>多个不等式约束的KKT条件</vt:lpstr>
      <vt:lpstr>多个等式、不等式约束的KKT条件</vt:lpstr>
      <vt:lpstr>拉格朗日乘子法求解</vt:lpstr>
      <vt:lpstr>可行域</vt:lpstr>
      <vt:lpstr>PowerPoint 演示文稿</vt:lpstr>
      <vt:lpstr>PowerPoint 演示文稿</vt:lpstr>
      <vt:lpstr>另一种解法</vt:lpstr>
      <vt:lpstr>提纲</vt:lpstr>
      <vt:lpstr>对偶函数与对偶问题</vt:lpstr>
      <vt:lpstr>一般描述</vt:lpstr>
      <vt:lpstr>对偶问题</vt:lpstr>
      <vt:lpstr>为什么要研究对偶问题？</vt:lpstr>
      <vt:lpstr>推荐阅读</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随机变量及其分布</dc:title>
  <dc:creator>Hong-Elite</dc:creator>
  <cp:lastModifiedBy>ABC</cp:lastModifiedBy>
  <cp:revision>312</cp:revision>
  <dcterms:created xsi:type="dcterms:W3CDTF">2017-02-15T11:55:00Z</dcterms:created>
  <dcterms:modified xsi:type="dcterms:W3CDTF">2023-03-14T02:54:21Z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10E7C2E3EB5B457B858F821789071F54</vt:lpwstr>
  </property>
</Properties>
</file>